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2964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1D294C-3DBB-45AE-92E3-F54D3FCC5472}">
  <a:tblStyle styleId="{DC1D294C-3DBB-45AE-92E3-F54D3FCC54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2972098" cy="4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414" y="1"/>
            <a:ext cx="2972098" cy="4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06488" y="698500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6098" y="4416099"/>
            <a:ext cx="5485805" cy="418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30659"/>
            <a:ext cx="2972098" cy="4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6098" y="4416099"/>
            <a:ext cx="5485805" cy="418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:notes"/>
          <p:cNvSpPr txBox="1">
            <a:spLocks noGrp="1"/>
          </p:cNvSpPr>
          <p:nvPr>
            <p:ph type="sldNum" idx="12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516e15bfef_0_37:notes"/>
          <p:cNvSpPr txBox="1">
            <a:spLocks noGrp="1"/>
          </p:cNvSpPr>
          <p:nvPr>
            <p:ph type="body" idx="1"/>
          </p:nvPr>
        </p:nvSpPr>
        <p:spPr>
          <a:xfrm>
            <a:off x="914400" y="4415790"/>
            <a:ext cx="50292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1516e15bfe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7230"/>
            <a:ext cx="45720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516e15bfef_0_51:notes"/>
          <p:cNvSpPr txBox="1">
            <a:spLocks noGrp="1"/>
          </p:cNvSpPr>
          <p:nvPr>
            <p:ph type="body" idx="1"/>
          </p:nvPr>
        </p:nvSpPr>
        <p:spPr>
          <a:xfrm>
            <a:off x="914400" y="4415790"/>
            <a:ext cx="50292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1516e15bfe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7230"/>
            <a:ext cx="45720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a4882f50c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Google Shape;261;ga4882f50c0_0_9:notes"/>
          <p:cNvSpPr txBox="1">
            <a:spLocks noGrp="1"/>
          </p:cNvSpPr>
          <p:nvPr>
            <p:ph type="body" idx="1"/>
          </p:nvPr>
        </p:nvSpPr>
        <p:spPr>
          <a:xfrm>
            <a:off x="686098" y="4416099"/>
            <a:ext cx="5485800" cy="41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highlight>
                  <a:srgbClr val="FFFFFF"/>
                </a:highlight>
              </a:rPr>
              <a:t>        </a:t>
            </a:r>
            <a:r>
              <a:rPr lang="en-US" sz="1000" b="1">
                <a:highlight>
                  <a:srgbClr val="FFFFFF"/>
                </a:highlight>
              </a:rPr>
              <a:t>*</a:t>
            </a:r>
            <a:r>
              <a:rPr lang="en-US" sz="1000">
                <a:highlight>
                  <a:srgbClr val="FFFFFF"/>
                </a:highlight>
              </a:rPr>
              <a:t>Heat Index of at least 100° F but less than 105° F for any period of time.</a:t>
            </a:r>
            <a:endParaRPr sz="100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highlight>
                  <a:srgbClr val="FFFFFF"/>
                </a:highlight>
              </a:rPr>
              <a:t>        </a:t>
            </a:r>
            <a:r>
              <a:rPr lang="en-US" sz="1000" b="1">
                <a:highlight>
                  <a:srgbClr val="FFFFFF"/>
                </a:highlight>
              </a:rPr>
              <a:t>*</a:t>
            </a:r>
            <a:r>
              <a:rPr lang="en-US" sz="1000">
                <a:highlight>
                  <a:srgbClr val="FFFFFF"/>
                </a:highlight>
              </a:rPr>
              <a:t>Maximum Heat Index of 95º F or greater for any length of time, occurring on 2 consecutive days.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2:notes"/>
          <p:cNvSpPr txBox="1">
            <a:spLocks noGrp="1"/>
          </p:cNvSpPr>
          <p:nvPr>
            <p:ph type="body" idx="1"/>
          </p:nvPr>
        </p:nvSpPr>
        <p:spPr>
          <a:xfrm>
            <a:off x="686098" y="4416099"/>
            <a:ext cx="5485805" cy="418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What’s OLD is NEW again! Been around for awhile, literature going back decades.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a4882f50c0_0_334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Neither Tw or Tg represents perfectly the heat stress on a clothed human….note in this linear weighting technique that Tw carries the most weight.  So most error on the inputs would be attributed here.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a4882f50c0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97230"/>
            <a:ext cx="45723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45d69a49a1_1_5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145d69a49a1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97230"/>
            <a:ext cx="45723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45d69a49a1_0_2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145d69a49a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97230"/>
            <a:ext cx="45723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5155f89cf5_0_131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15155f89cf5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97230"/>
            <a:ext cx="45723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5155f89cf5_0_114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15155f89cf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97230"/>
            <a:ext cx="45723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45bebfd37b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97230"/>
            <a:ext cx="45720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45bebfd37b_0_112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Forecasts fairly close.  Perhaps a few degrees high bias in the forecast. One category difference–forecast off by about a degree..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516e15bfef_0_2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1516e15bfe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155f89cf5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97230"/>
            <a:ext cx="45720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155f89cf5_0_158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5155f89cf5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97230"/>
            <a:ext cx="45720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5155f89cf5_0_146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(On average, OKX WBGT quite close to the observations and captures spatial variability well.  Exceptions are northern Bronx (1-2 deg too low), Staten Island (a degree or two too low).  Note the 5 degree variability across Brooklyn…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45bebfd37b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97230"/>
            <a:ext cx="45720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45bebfd37b_0_178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45bebfd37b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97230"/>
            <a:ext cx="45720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45bebfd37b_0_126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a4882f50c0_0_215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a4882f50c0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999a49a93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5" name="Google Shape;405;g999a49a93c_0_25:notes"/>
          <p:cNvSpPr txBox="1">
            <a:spLocks noGrp="1"/>
          </p:cNvSpPr>
          <p:nvPr>
            <p:ph type="body" idx="1"/>
          </p:nvPr>
        </p:nvSpPr>
        <p:spPr>
          <a:xfrm>
            <a:off x="686098" y="4416099"/>
            <a:ext cx="5485800" cy="41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g999a49a93c_0_25:notes"/>
          <p:cNvSpPr txBox="1">
            <a:spLocks noGrp="1"/>
          </p:cNvSpPr>
          <p:nvPr>
            <p:ph type="sldNum" idx="12"/>
          </p:nvPr>
        </p:nvSpPr>
        <p:spPr>
          <a:xfrm>
            <a:off x="3884414" y="8830659"/>
            <a:ext cx="29721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5101acd9d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5101acd9d2_0_1:notes"/>
          <p:cNvSpPr txBox="1">
            <a:spLocks noGrp="1"/>
          </p:cNvSpPr>
          <p:nvPr>
            <p:ph type="body" idx="1"/>
          </p:nvPr>
        </p:nvSpPr>
        <p:spPr>
          <a:xfrm>
            <a:off x="686098" y="4416099"/>
            <a:ext cx="5485800" cy="41826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15101acd9d2_0_1:notes"/>
          <p:cNvSpPr txBox="1">
            <a:spLocks noGrp="1"/>
          </p:cNvSpPr>
          <p:nvPr>
            <p:ph type="sldNum" idx="12"/>
          </p:nvPr>
        </p:nvSpPr>
        <p:spPr>
          <a:xfrm>
            <a:off x="3884414" y="8830659"/>
            <a:ext cx="2972100" cy="464100"/>
          </a:xfrm>
          <a:prstGeom prst="rect">
            <a:avLst/>
          </a:prstGeom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4882f50c0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" name="Google Shape;165;ga4882f50c0_0_325:notes"/>
          <p:cNvSpPr txBox="1">
            <a:spLocks noGrp="1"/>
          </p:cNvSpPr>
          <p:nvPr>
            <p:ph type="body" idx="1"/>
          </p:nvPr>
        </p:nvSpPr>
        <p:spPr>
          <a:xfrm>
            <a:off x="686098" y="4416099"/>
            <a:ext cx="5485800" cy="41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highlight>
                  <a:srgbClr val="FFFFFF"/>
                </a:highlight>
              </a:rPr>
              <a:t>       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5155f89cf5_0_1:notes"/>
          <p:cNvSpPr txBox="1">
            <a:spLocks noGrp="1"/>
          </p:cNvSpPr>
          <p:nvPr>
            <p:ph type="body" idx="1"/>
          </p:nvPr>
        </p:nvSpPr>
        <p:spPr>
          <a:xfrm>
            <a:off x="914400" y="4415790"/>
            <a:ext cx="50292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15155f89cf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7230"/>
            <a:ext cx="45720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a4882f50c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ga4882f50c0_0_15:notes"/>
          <p:cNvSpPr txBox="1">
            <a:spLocks noGrp="1"/>
          </p:cNvSpPr>
          <p:nvPr>
            <p:ph type="body" idx="1"/>
          </p:nvPr>
        </p:nvSpPr>
        <p:spPr>
          <a:xfrm>
            <a:off x="686098" y="4416099"/>
            <a:ext cx="5485800" cy="41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Courtesy NYC Office of EM.  Note the “outliers” on the ER visits, mostly early season events.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fb585dd0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Google Shape;200;g9fb585dd0b_0_57:notes"/>
          <p:cNvSpPr txBox="1">
            <a:spLocks noGrp="1"/>
          </p:cNvSpPr>
          <p:nvPr>
            <p:ph type="body" idx="1"/>
          </p:nvPr>
        </p:nvSpPr>
        <p:spPr>
          <a:xfrm>
            <a:off x="686098" y="4416099"/>
            <a:ext cx="5485800" cy="41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        </a:t>
            </a:r>
            <a:r>
              <a:rPr lang="en-US" sz="1000" b="1">
                <a:highlight>
                  <a:srgbClr val="FFFFFF"/>
                </a:highlight>
              </a:rPr>
              <a:t>*</a:t>
            </a:r>
            <a:r>
              <a:rPr lang="en-US" sz="1000">
                <a:highlight>
                  <a:srgbClr val="FFFFFF"/>
                </a:highlight>
              </a:rPr>
              <a:t>Heat Index of at least 100° F but less than 105° F for any period of time.</a:t>
            </a:r>
            <a:endParaRPr sz="100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        </a:t>
            </a:r>
            <a:r>
              <a:rPr lang="en-US" sz="1000" b="1">
                <a:highlight>
                  <a:srgbClr val="FFFFFF"/>
                </a:highlight>
              </a:rPr>
              <a:t>*</a:t>
            </a:r>
            <a:r>
              <a:rPr lang="en-US" sz="1000">
                <a:highlight>
                  <a:srgbClr val="FFFFFF"/>
                </a:highlight>
              </a:rPr>
              <a:t>Maximum Heat Index of 95º F or greater for any length of time, occurring on 2 consecutive days.</a:t>
            </a:r>
            <a:endParaRPr sz="100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         *Heat Index of at least 105º F for at least 2 consecutive hours.</a:t>
            </a:r>
            <a:endParaRPr sz="1000"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45d69a49a1_2_0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145d69a49a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97230"/>
            <a:ext cx="45723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516e15bfef_0_11:notes"/>
          <p:cNvSpPr txBox="1">
            <a:spLocks noGrp="1"/>
          </p:cNvSpPr>
          <p:nvPr>
            <p:ph type="body" idx="1"/>
          </p:nvPr>
        </p:nvSpPr>
        <p:spPr>
          <a:xfrm>
            <a:off x="914400" y="4415790"/>
            <a:ext cx="5029200" cy="41835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1516e15bfe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7230"/>
            <a:ext cx="45720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  <a:defRPr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1790700" y="-419100"/>
            <a:ext cx="5562600" cy="86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4476750" y="2266950"/>
            <a:ext cx="67056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57150" y="171450"/>
            <a:ext cx="6705600" cy="6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428176" y="6414760"/>
            <a:ext cx="25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0133"/>
            <a:ext cx="9144000" cy="68580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228600" y="1143000"/>
            <a:ext cx="86868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991661" y="6550160"/>
            <a:ext cx="2133600" cy="25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B2B2B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B2B2B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B2B2B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B2B2B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B2B2B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B2B2B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B2B2B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B2B2B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B2B2B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  <a:defRPr sz="14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228600" y="1143000"/>
            <a:ext cx="42672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Char char="»"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4648200" y="1143000"/>
            <a:ext cx="42672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Char char="»"/>
              <a:defRPr sz="18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Char char="»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Char char="»"/>
              <a:defRPr sz="16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»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ahoma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  <a:def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  <a:defRPr sz="2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  <a:defRPr sz="2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 sz="2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 sz="2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 sz="2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 sz="2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 sz="2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 sz="2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ahoma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31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28600" y="1143000"/>
            <a:ext cx="86868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Char char="•"/>
              <a:defRPr sz="2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–"/>
              <a:defRPr sz="2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Char char="•"/>
              <a:defRPr sz="2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–"/>
              <a:defRPr sz="2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»"/>
              <a:defRPr sz="2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»"/>
              <a:defRPr sz="2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»"/>
              <a:defRPr sz="2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»"/>
              <a:defRPr sz="2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»"/>
              <a:defRPr sz="2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gif"/><Relationship Id="rId5" Type="http://schemas.openxmlformats.org/officeDocument/2006/relationships/image" Target="../media/image27.png"/><Relationship Id="rId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mailto:david.radell@noaa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/>
        </p:nvSpPr>
        <p:spPr>
          <a:xfrm>
            <a:off x="217605" y="2884563"/>
            <a:ext cx="8922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Utilizing an Improved Analysis from the NYC Micronet to Monitor, Forecast and Communicate Extreme Temperatures Across New York City</a:t>
            </a:r>
            <a:endParaRPr sz="33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rgbClr val="FFFF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0" name="Google Shape;140;p26"/>
          <p:cNvSpPr txBox="1"/>
          <p:nvPr/>
        </p:nvSpPr>
        <p:spPr>
          <a:xfrm>
            <a:off x="292747" y="4844570"/>
            <a:ext cx="8772000" cy="1446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i="1" u="none" strike="noStrike" cap="none">
              <a:solidFill>
                <a:srgbClr val="FFFF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September 13th, 2022</a:t>
            </a:r>
            <a:endParaRPr sz="1900" b="1" i="0" u="none" strike="noStrike" cap="none">
              <a:solidFill>
                <a:srgbClr val="FFFF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1" name="Google Shape;14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855" y="1086295"/>
            <a:ext cx="1142999" cy="1142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/>
          <p:nvPr/>
        </p:nvSpPr>
        <p:spPr>
          <a:xfrm>
            <a:off x="4" y="-1"/>
            <a:ext cx="9147175" cy="406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3" name="Google Shape;14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98755" y="971080"/>
            <a:ext cx="1255734" cy="124397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/>
          <p:nvPr/>
        </p:nvSpPr>
        <p:spPr>
          <a:xfrm>
            <a:off x="187597" y="5229545"/>
            <a:ext cx="8772000" cy="1446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i="1" u="none" strike="noStrike" cap="none">
              <a:solidFill>
                <a:srgbClr val="FFFF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Dave Radell, NOAA/NWS WFO New York, NY (OKX)</a:t>
            </a:r>
            <a:endParaRPr sz="23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Nick Bassill, UAlbany Center of Excellence/NYSM</a:t>
            </a:r>
            <a:endParaRPr sz="23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Dimitri Ambroise, NOAA/EPP NERTO/CCNY</a:t>
            </a:r>
            <a:endParaRPr sz="23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6" name="Google Shape;14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8035" y="507038"/>
            <a:ext cx="4091537" cy="230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/>
          <p:nvPr/>
        </p:nvSpPr>
        <p:spPr>
          <a:xfrm>
            <a:off x="-1646" y="-2590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Early Season 2022 Event: May 21st-22nd-National Blend of Models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7" name="Google Shape;237;p35"/>
          <p:cNvSpPr txBox="1"/>
          <p:nvPr/>
        </p:nvSpPr>
        <p:spPr>
          <a:xfrm>
            <a:off x="1351994" y="809884"/>
            <a:ext cx="22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per year)</a:t>
            </a:r>
            <a:endParaRPr/>
          </a:p>
        </p:txBody>
      </p:sp>
      <p:sp>
        <p:nvSpPr>
          <p:cNvPr id="238" name="Google Shape;238;p35"/>
          <p:cNvSpPr txBox="1"/>
          <p:nvPr/>
        </p:nvSpPr>
        <p:spPr>
          <a:xfrm>
            <a:off x="2103119" y="2971799"/>
            <a:ext cx="22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every 2 years)</a:t>
            </a:r>
            <a:endParaRPr/>
          </a:p>
        </p:txBody>
      </p:sp>
      <p:sp>
        <p:nvSpPr>
          <p:cNvPr id="239" name="Google Shape;239;p35"/>
          <p:cNvSpPr txBox="1"/>
          <p:nvPr/>
        </p:nvSpPr>
        <p:spPr>
          <a:xfrm>
            <a:off x="2865119" y="3733799"/>
            <a:ext cx="22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every 4 years)</a:t>
            </a:r>
            <a:endParaRPr/>
          </a:p>
        </p:txBody>
      </p:sp>
      <p:sp>
        <p:nvSpPr>
          <p:cNvPr id="240" name="Google Shape;240;p35"/>
          <p:cNvSpPr txBox="1"/>
          <p:nvPr/>
        </p:nvSpPr>
        <p:spPr>
          <a:xfrm>
            <a:off x="3491750" y="4428188"/>
            <a:ext cx="176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every 12 years)</a:t>
            </a:r>
            <a:endParaRPr/>
          </a:p>
        </p:txBody>
      </p:sp>
      <p:pic>
        <p:nvPicPr>
          <p:cNvPr id="241" name="Google Shape;24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12" y="-20158"/>
            <a:ext cx="396261" cy="39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75" y="4043899"/>
            <a:ext cx="8993249" cy="27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75" y="631550"/>
            <a:ext cx="8993249" cy="27313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35"/>
          <p:cNvGrpSpPr/>
          <p:nvPr/>
        </p:nvGrpSpPr>
        <p:grpSpPr>
          <a:xfrm>
            <a:off x="0" y="763675"/>
            <a:ext cx="9144001" cy="5433718"/>
            <a:chOff x="0" y="763675"/>
            <a:chExt cx="9144001" cy="5433718"/>
          </a:xfrm>
        </p:grpSpPr>
        <p:pic>
          <p:nvPicPr>
            <p:cNvPr id="245" name="Google Shape;245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0" y="1275657"/>
              <a:ext cx="9144001" cy="49217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35"/>
            <p:cNvSpPr txBox="1"/>
            <p:nvPr/>
          </p:nvSpPr>
          <p:spPr>
            <a:xfrm>
              <a:off x="2809725" y="763675"/>
              <a:ext cx="3000000" cy="46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2060"/>
                  </a:solidFill>
                  <a:latin typeface="Tahoma"/>
                  <a:ea typeface="Tahoma"/>
                  <a:cs typeface="Tahoma"/>
                  <a:sym typeface="Tahoma"/>
                </a:rPr>
                <a:t>KJFK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/>
          <p:nvPr/>
        </p:nvSpPr>
        <p:spPr>
          <a:xfrm>
            <a:off x="1351994" y="809884"/>
            <a:ext cx="22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per year)</a:t>
            </a:r>
            <a:endParaRPr/>
          </a:p>
        </p:txBody>
      </p:sp>
      <p:sp>
        <p:nvSpPr>
          <p:cNvPr id="252" name="Google Shape;252;p36"/>
          <p:cNvSpPr txBox="1"/>
          <p:nvPr/>
        </p:nvSpPr>
        <p:spPr>
          <a:xfrm>
            <a:off x="2103119" y="2971799"/>
            <a:ext cx="22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every 2 years)</a:t>
            </a:r>
            <a:endParaRPr/>
          </a:p>
        </p:txBody>
      </p:sp>
      <p:sp>
        <p:nvSpPr>
          <p:cNvPr id="253" name="Google Shape;253;p36"/>
          <p:cNvSpPr txBox="1"/>
          <p:nvPr/>
        </p:nvSpPr>
        <p:spPr>
          <a:xfrm>
            <a:off x="2865119" y="3733799"/>
            <a:ext cx="22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every 4 years)</a:t>
            </a:r>
            <a:endParaRPr/>
          </a:p>
        </p:txBody>
      </p:sp>
      <p:sp>
        <p:nvSpPr>
          <p:cNvPr id="254" name="Google Shape;254;p36"/>
          <p:cNvSpPr txBox="1"/>
          <p:nvPr/>
        </p:nvSpPr>
        <p:spPr>
          <a:xfrm>
            <a:off x="3491750" y="4428188"/>
            <a:ext cx="176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every 12 years)</a:t>
            </a:r>
            <a:endParaRPr/>
          </a:p>
        </p:txBody>
      </p:sp>
      <p:sp>
        <p:nvSpPr>
          <p:cNvPr id="255" name="Google Shape;255;p36"/>
          <p:cNvSpPr/>
          <p:nvPr/>
        </p:nvSpPr>
        <p:spPr>
          <a:xfrm>
            <a:off x="-1646" y="-2590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Early Season 2022 Event: May 22nd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56" name="Google Shape;25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12" y="-20158"/>
            <a:ext cx="396261" cy="39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501" y="530750"/>
            <a:ext cx="4926324" cy="369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0625" y="3341098"/>
            <a:ext cx="4623376" cy="346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/>
          <p:nvPr/>
        </p:nvSpPr>
        <p:spPr>
          <a:xfrm>
            <a:off x="4" y="-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Expanding our Heat IDSS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64" name="Google Shape;26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0" y="645068"/>
            <a:ext cx="9144001" cy="382101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7"/>
          <p:cNvSpPr txBox="1"/>
          <p:nvPr/>
        </p:nvSpPr>
        <p:spPr>
          <a:xfrm>
            <a:off x="1650" y="4704650"/>
            <a:ext cx="9144000" cy="12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NWS New York, NY was asked to provide WBGT information for 2019 and 2022 NYC Triathlon.  Plus used in other athletic events…</a:t>
            </a:r>
            <a:endParaRPr sz="31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/>
          <p:nvPr/>
        </p:nvSpPr>
        <p:spPr>
          <a:xfrm>
            <a:off x="524938" y="506675"/>
            <a:ext cx="8097300" cy="6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Is WBGT better “science”?  Or better for IDSS???</a:t>
            </a:r>
            <a:endParaRPr sz="26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8"/>
          <p:cNvSpPr/>
          <p:nvPr/>
        </p:nvSpPr>
        <p:spPr>
          <a:xfrm>
            <a:off x="4" y="-1"/>
            <a:ext cx="9147175" cy="406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Heat Index Versus WBGT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73" name="Google Shape;27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50537"/>
            <a:ext cx="9144000" cy="4951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38"/>
          <p:cNvGrpSpPr/>
          <p:nvPr/>
        </p:nvGrpSpPr>
        <p:grpSpPr>
          <a:xfrm>
            <a:off x="804500" y="3429005"/>
            <a:ext cx="7534975" cy="3331475"/>
            <a:chOff x="804500" y="3429005"/>
            <a:chExt cx="7534975" cy="3331475"/>
          </a:xfrm>
        </p:grpSpPr>
        <p:pic>
          <p:nvPicPr>
            <p:cNvPr id="276" name="Google Shape;276;p38"/>
            <p:cNvPicPr preferRelativeResize="0"/>
            <p:nvPr/>
          </p:nvPicPr>
          <p:blipFill rotWithShape="1">
            <a:blip r:embed="rId5">
              <a:alphaModFix/>
            </a:blip>
            <a:srcRect b="47376"/>
            <a:stretch/>
          </p:blipFill>
          <p:spPr>
            <a:xfrm>
              <a:off x="804500" y="3429005"/>
              <a:ext cx="7534975" cy="3331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38"/>
            <p:cNvSpPr txBox="1"/>
            <p:nvPr/>
          </p:nvSpPr>
          <p:spPr>
            <a:xfrm>
              <a:off x="1529625" y="4234350"/>
              <a:ext cx="2421000" cy="4002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/>
          <p:nvPr/>
        </p:nvSpPr>
        <p:spPr>
          <a:xfrm>
            <a:off x="765028" y="18056"/>
            <a:ext cx="737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Hofstra Univ. Observation Locations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9"/>
          <p:cNvSpPr/>
          <p:nvPr/>
        </p:nvSpPr>
        <p:spPr>
          <a:xfrm>
            <a:off x="4" y="-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Forecasts: Experimental NDFD  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84" name="Google Shape;28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9"/>
          <p:cNvSpPr txBox="1"/>
          <p:nvPr/>
        </p:nvSpPr>
        <p:spPr>
          <a:xfrm>
            <a:off x="0" y="736328"/>
            <a:ext cx="91440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Computed at WFO and centrally at NWS/MDL: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4500" b="1" baseline="-25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45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3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Computed from NDFD T, Td, Wind, sky. Solar irradiance from (Hunter and Minyard, 1999).</a:t>
            </a:r>
            <a:endParaRPr sz="3100" baseline="-25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4500" b="1" baseline="-25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45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3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Hourly solar flux (zenith angle at every grid point) and sfc pressure are computed.   NDFD T, Td, Wind, sky also used. 10m fcst winds reduced to 2m.</a:t>
            </a:r>
            <a:endParaRPr sz="45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4500" b="1" baseline="-25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45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45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NDFD Temp</a:t>
            </a:r>
            <a:endParaRPr sz="4500" baseline="-25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6100" y="5580225"/>
            <a:ext cx="5159151" cy="98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0"/>
          <p:cNvSpPr txBox="1"/>
          <p:nvPr/>
        </p:nvSpPr>
        <p:spPr>
          <a:xfrm>
            <a:off x="765028" y="18056"/>
            <a:ext cx="737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Hofstra Univ. Observation Locations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40"/>
          <p:cNvSpPr/>
          <p:nvPr/>
        </p:nvSpPr>
        <p:spPr>
          <a:xfrm>
            <a:off x="4" y="-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Observations: NYC Micronet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93" name="Google Shape;29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0"/>
          <p:cNvSpPr txBox="1"/>
          <p:nvPr/>
        </p:nvSpPr>
        <p:spPr>
          <a:xfrm>
            <a:off x="1650" y="402003"/>
            <a:ext cx="91440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summer of 2022, </a:t>
            </a:r>
            <a:r>
              <a:rPr lang="en-US" sz="33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OKX NOAA/EPP/MSI NERTO</a:t>
            </a:r>
            <a:r>
              <a:rPr lang="en-U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Student Dimitri Ambroise helped test the code to compute WBGT at the NYSM mesonet/micronet sites. </a:t>
            </a:r>
            <a:endParaRPr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Methodology:</a:t>
            </a:r>
            <a:endParaRPr sz="4500" baseline="-25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8175" y="2105187"/>
            <a:ext cx="4884900" cy="366368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0"/>
          <p:cNvSpPr txBox="1"/>
          <p:nvPr/>
        </p:nvSpPr>
        <p:spPr>
          <a:xfrm>
            <a:off x="46250" y="4854275"/>
            <a:ext cx="55005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Char char="●"/>
            </a:pPr>
            <a:r>
              <a:rPr lang="en-U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Similar to NWS. </a:t>
            </a:r>
            <a:endParaRPr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Char char="●"/>
            </a:pPr>
            <a:r>
              <a:rPr lang="en-U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Winds are reduced to 2m.</a:t>
            </a:r>
            <a:endParaRPr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8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Char char="●"/>
            </a:pPr>
            <a:r>
              <a:rPr lang="en-U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Sensitivity to solar zenith angle.</a:t>
            </a:r>
            <a:r>
              <a:rPr lang="en-U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900" baseline="-2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 baseline="-25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0"/>
          <p:cNvSpPr txBox="1"/>
          <p:nvPr/>
        </p:nvSpPr>
        <p:spPr>
          <a:xfrm>
            <a:off x="46250" y="6366625"/>
            <a:ext cx="48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https://operations.nysmesonet.org/~nbassill/NOAA/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1"/>
          <p:cNvSpPr txBox="1"/>
          <p:nvPr/>
        </p:nvSpPr>
        <p:spPr>
          <a:xfrm>
            <a:off x="765028" y="18056"/>
            <a:ext cx="737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Hofstra Univ. Observation Locations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41"/>
          <p:cNvSpPr/>
          <p:nvPr/>
        </p:nvSpPr>
        <p:spPr>
          <a:xfrm>
            <a:off x="4" y="-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Forecasts: Experimental NDFD and WFO Production  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04" name="Google Shape;30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1"/>
          <p:cNvPicPr preferRelativeResize="0"/>
          <p:nvPr/>
        </p:nvPicPr>
        <p:blipFill rotWithShape="1">
          <a:blip r:embed="rId4">
            <a:alphaModFix/>
          </a:blip>
          <a:srcRect t="8397" b="5566"/>
          <a:stretch/>
        </p:blipFill>
        <p:spPr>
          <a:xfrm>
            <a:off x="6559125" y="4270075"/>
            <a:ext cx="2495550" cy="2442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p41"/>
          <p:cNvGrpSpPr/>
          <p:nvPr/>
        </p:nvGrpSpPr>
        <p:grpSpPr>
          <a:xfrm>
            <a:off x="1233325" y="2803000"/>
            <a:ext cx="5182825" cy="2108750"/>
            <a:chOff x="1233325" y="2803000"/>
            <a:chExt cx="5182825" cy="2108750"/>
          </a:xfrm>
        </p:grpSpPr>
        <p:sp>
          <p:nvSpPr>
            <p:cNvPr id="307" name="Google Shape;307;p41"/>
            <p:cNvSpPr/>
            <p:nvPr/>
          </p:nvSpPr>
          <p:spPr>
            <a:xfrm>
              <a:off x="1233325" y="2803000"/>
              <a:ext cx="728700" cy="523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1"/>
            <p:cNvSpPr/>
            <p:nvPr/>
          </p:nvSpPr>
          <p:spPr>
            <a:xfrm>
              <a:off x="3273075" y="3326200"/>
              <a:ext cx="728700" cy="523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1"/>
            <p:cNvSpPr txBox="1"/>
            <p:nvPr/>
          </p:nvSpPr>
          <p:spPr>
            <a:xfrm>
              <a:off x="1663850" y="4027950"/>
              <a:ext cx="4752300" cy="88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latin typeface="Calibri"/>
                  <a:ea typeface="Calibri"/>
                  <a:cs typeface="Calibri"/>
                  <a:sym typeface="Calibri"/>
                </a:rPr>
                <a:t>NYC is split!</a:t>
              </a:r>
              <a:endParaRPr b="1"/>
            </a:p>
          </p:txBody>
        </p:sp>
      </p:grpSp>
      <p:sp>
        <p:nvSpPr>
          <p:cNvPr id="310" name="Google Shape;310;p41"/>
          <p:cNvSpPr txBox="1"/>
          <p:nvPr/>
        </p:nvSpPr>
        <p:spPr>
          <a:xfrm>
            <a:off x="0" y="5816775"/>
            <a:ext cx="6390900" cy="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Grundstein, Andrew &amp; Williams, Castle &amp; Phan, Minh &amp; Cooper, Earl. (2015). Regional heat safety thresholds for </a:t>
            </a:r>
            <a:r>
              <a:rPr lang="en-US">
                <a:solidFill>
                  <a:schemeClr val="lt1"/>
                </a:solidFill>
              </a:rPr>
              <a:t>athletics</a:t>
            </a:r>
            <a:r>
              <a:rPr lang="en-US">
                <a:solidFill>
                  <a:srgbClr val="FFFFFF"/>
                </a:solidFill>
              </a:rPr>
              <a:t> in the contiguous United States. Applied Geography. 56. 55-60. 10.1016/j.apgeog.2014.10.014.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11" name="Google Shape;31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50" y="583644"/>
            <a:ext cx="6457201" cy="484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1"/>
          <p:cNvPicPr preferRelativeResize="0"/>
          <p:nvPr/>
        </p:nvPicPr>
        <p:blipFill rotWithShape="1">
          <a:blip r:embed="rId6">
            <a:alphaModFix/>
          </a:blip>
          <a:srcRect l="19711" t="53626" r="14386"/>
          <a:stretch/>
        </p:blipFill>
        <p:spPr>
          <a:xfrm>
            <a:off x="46249" y="541250"/>
            <a:ext cx="6843876" cy="40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2"/>
          <p:cNvSpPr txBox="1"/>
          <p:nvPr/>
        </p:nvSpPr>
        <p:spPr>
          <a:xfrm>
            <a:off x="765028" y="18056"/>
            <a:ext cx="737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Hofstra Univ. Observation Locations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2"/>
          <p:cNvSpPr/>
          <p:nvPr/>
        </p:nvSpPr>
        <p:spPr>
          <a:xfrm>
            <a:off x="4" y="-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How Good Are the Forecasts?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19" name="Google Shape;31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42"/>
          <p:cNvGrpSpPr/>
          <p:nvPr/>
        </p:nvGrpSpPr>
        <p:grpSpPr>
          <a:xfrm>
            <a:off x="1233325" y="2803000"/>
            <a:ext cx="5182825" cy="2108750"/>
            <a:chOff x="1233325" y="2803000"/>
            <a:chExt cx="5182825" cy="2108750"/>
          </a:xfrm>
        </p:grpSpPr>
        <p:sp>
          <p:nvSpPr>
            <p:cNvPr id="321" name="Google Shape;321;p42"/>
            <p:cNvSpPr/>
            <p:nvPr/>
          </p:nvSpPr>
          <p:spPr>
            <a:xfrm>
              <a:off x="1233325" y="2803000"/>
              <a:ext cx="728700" cy="523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2"/>
            <p:cNvSpPr/>
            <p:nvPr/>
          </p:nvSpPr>
          <p:spPr>
            <a:xfrm>
              <a:off x="3273075" y="3326200"/>
              <a:ext cx="728700" cy="523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2"/>
            <p:cNvSpPr txBox="1"/>
            <p:nvPr/>
          </p:nvSpPr>
          <p:spPr>
            <a:xfrm>
              <a:off x="1663850" y="4027950"/>
              <a:ext cx="4752300" cy="88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latin typeface="Calibri"/>
                  <a:ea typeface="Calibri"/>
                  <a:cs typeface="Calibri"/>
                  <a:sym typeface="Calibri"/>
                </a:rPr>
                <a:t>NYC is split!</a:t>
              </a:r>
              <a:endParaRPr b="1"/>
            </a:p>
          </p:txBody>
        </p:sp>
      </p:grpSp>
      <p:sp>
        <p:nvSpPr>
          <p:cNvPr id="324" name="Google Shape;324;p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</a:t>
            </a:r>
            <a:endParaRPr/>
          </a:p>
        </p:txBody>
      </p:sp>
      <p:pic>
        <p:nvPicPr>
          <p:cNvPr id="325" name="Google Shape;32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2750" y="1998250"/>
            <a:ext cx="4791251" cy="488842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2"/>
          <p:cNvSpPr txBox="1"/>
          <p:nvPr/>
        </p:nvSpPr>
        <p:spPr>
          <a:xfrm>
            <a:off x="5941275" y="6480175"/>
            <a:ext cx="31563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FFFFFF"/>
                </a:solidFill>
              </a:rPr>
              <a:t>10pm NDFD WBGT Forecast</a:t>
            </a:r>
            <a:endParaRPr sz="1700" b="1">
              <a:solidFill>
                <a:srgbClr val="FFFFFF"/>
              </a:solidFill>
            </a:endParaRPr>
          </a:p>
        </p:txBody>
      </p:sp>
      <p:pic>
        <p:nvPicPr>
          <p:cNvPr id="327" name="Google Shape;32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50" y="541250"/>
            <a:ext cx="5182824" cy="3887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3"/>
          <p:cNvSpPr txBox="1"/>
          <p:nvPr/>
        </p:nvSpPr>
        <p:spPr>
          <a:xfrm>
            <a:off x="765028" y="18056"/>
            <a:ext cx="737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Hofstra Univ. Observation Locations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3"/>
          <p:cNvSpPr/>
          <p:nvPr/>
        </p:nvSpPr>
        <p:spPr>
          <a:xfrm>
            <a:off x="4" y="-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How Good Are the Forecasts?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34" name="Google Shape;33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5" name="Google Shape;335;p43"/>
          <p:cNvGrpSpPr/>
          <p:nvPr/>
        </p:nvGrpSpPr>
        <p:grpSpPr>
          <a:xfrm>
            <a:off x="1233325" y="2803000"/>
            <a:ext cx="5182825" cy="2108750"/>
            <a:chOff x="1233325" y="2803000"/>
            <a:chExt cx="5182825" cy="2108750"/>
          </a:xfrm>
        </p:grpSpPr>
        <p:sp>
          <p:nvSpPr>
            <p:cNvPr id="336" name="Google Shape;336;p43"/>
            <p:cNvSpPr/>
            <p:nvPr/>
          </p:nvSpPr>
          <p:spPr>
            <a:xfrm>
              <a:off x="1233325" y="2803000"/>
              <a:ext cx="728700" cy="523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3"/>
            <p:cNvSpPr/>
            <p:nvPr/>
          </p:nvSpPr>
          <p:spPr>
            <a:xfrm>
              <a:off x="3273075" y="3326200"/>
              <a:ext cx="728700" cy="523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3"/>
            <p:cNvSpPr txBox="1"/>
            <p:nvPr/>
          </p:nvSpPr>
          <p:spPr>
            <a:xfrm>
              <a:off x="1663850" y="4027950"/>
              <a:ext cx="4752300" cy="88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latin typeface="Calibri"/>
                  <a:ea typeface="Calibri"/>
                  <a:cs typeface="Calibri"/>
                  <a:sym typeface="Calibri"/>
                </a:rPr>
                <a:t>NYC is split!</a:t>
              </a:r>
              <a:endParaRPr b="1"/>
            </a:p>
          </p:txBody>
        </p:sp>
      </p:grpSp>
      <p:sp>
        <p:nvSpPr>
          <p:cNvPr id="339" name="Google Shape;339;p4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</a:t>
            </a:r>
            <a:endParaRPr/>
          </a:p>
        </p:txBody>
      </p:sp>
      <p:sp>
        <p:nvSpPr>
          <p:cNvPr id="340" name="Google Shape;340;p43"/>
          <p:cNvSpPr txBox="1"/>
          <p:nvPr/>
        </p:nvSpPr>
        <p:spPr>
          <a:xfrm>
            <a:off x="1933650" y="485875"/>
            <a:ext cx="5823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Early August 2022 Heat Event</a:t>
            </a:r>
            <a:endParaRPr/>
          </a:p>
        </p:txBody>
      </p:sp>
      <p:pic>
        <p:nvPicPr>
          <p:cNvPr id="341" name="Google Shape;34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75" y="1406528"/>
            <a:ext cx="8967649" cy="50661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43"/>
          <p:cNvGrpSpPr/>
          <p:nvPr/>
        </p:nvGrpSpPr>
        <p:grpSpPr>
          <a:xfrm>
            <a:off x="2730300" y="485871"/>
            <a:ext cx="3972399" cy="6252705"/>
            <a:chOff x="2730300" y="485871"/>
            <a:chExt cx="3972399" cy="6252705"/>
          </a:xfrm>
        </p:grpSpPr>
        <p:pic>
          <p:nvPicPr>
            <p:cNvPr id="343" name="Google Shape;343;p4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730300" y="485871"/>
              <a:ext cx="3972399" cy="6252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p43"/>
            <p:cNvSpPr/>
            <p:nvPr/>
          </p:nvSpPr>
          <p:spPr>
            <a:xfrm>
              <a:off x="2863925" y="3441850"/>
              <a:ext cx="3827100" cy="6294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4"/>
          <p:cNvSpPr txBox="1">
            <a:spLocks noGrp="1"/>
          </p:cNvSpPr>
          <p:nvPr>
            <p:ph type="title"/>
          </p:nvPr>
        </p:nvSpPr>
        <p:spPr>
          <a:xfrm>
            <a:off x="137625" y="0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OKX  WBGT  -  4 August, 18Z Heat Advisory </a:t>
            </a:r>
            <a:endParaRPr/>
          </a:p>
        </p:txBody>
      </p:sp>
      <p:graphicFrame>
        <p:nvGraphicFramePr>
          <p:cNvPr id="350" name="Google Shape;350;p44"/>
          <p:cNvGraphicFramePr/>
          <p:nvPr/>
        </p:nvGraphicFramePr>
        <p:xfrm>
          <a:off x="225000" y="4905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{DC1D294C-3DBB-45AE-92E3-F54D3FCC5472}</a:tableStyleId>
              </a:tblPr>
              <a:tblGrid>
                <a:gridCol w="107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KNYC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85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84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-1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KJFK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83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85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KLGA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83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84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BX Meso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84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87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1" name="Google Shape;351;p44"/>
          <p:cNvSpPr txBox="1"/>
          <p:nvPr/>
        </p:nvSpPr>
        <p:spPr>
          <a:xfrm>
            <a:off x="4659375" y="550127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</a:rPr>
              <a:t>Observation (closest)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38761D"/>
                </a:solidFill>
              </a:rPr>
              <a:t>Forecast</a:t>
            </a:r>
            <a:endParaRPr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Fcst Difference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352" name="Google Shape;352;p44"/>
          <p:cNvPicPr preferRelativeResize="0"/>
          <p:nvPr/>
        </p:nvPicPr>
        <p:blipFill rotWithShape="1">
          <a:blip r:embed="rId3">
            <a:alphaModFix/>
          </a:blip>
          <a:srcRect t="8397" b="5566"/>
          <a:stretch/>
        </p:blipFill>
        <p:spPr>
          <a:xfrm>
            <a:off x="7208215" y="4905250"/>
            <a:ext cx="1846459" cy="18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4"/>
          <p:cNvPicPr preferRelativeResize="0"/>
          <p:nvPr/>
        </p:nvPicPr>
        <p:blipFill rotWithShape="1">
          <a:blip r:embed="rId4">
            <a:alphaModFix/>
          </a:blip>
          <a:srcRect t="13429" r="35917" b="7060"/>
          <a:stretch/>
        </p:blipFill>
        <p:spPr>
          <a:xfrm>
            <a:off x="4528200" y="1256125"/>
            <a:ext cx="4423424" cy="352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625" y="1250608"/>
            <a:ext cx="4223400" cy="316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4"/>
          <p:cNvSpPr/>
          <p:nvPr/>
        </p:nvSpPr>
        <p:spPr>
          <a:xfrm>
            <a:off x="160200" y="5737075"/>
            <a:ext cx="4432800" cy="3597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/>
          <p:nvPr/>
        </p:nvSpPr>
        <p:spPr>
          <a:xfrm>
            <a:off x="765028" y="18056"/>
            <a:ext cx="737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Hofstra Univ. Observation Locations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7"/>
          <p:cNvSpPr/>
          <p:nvPr/>
        </p:nvSpPr>
        <p:spPr>
          <a:xfrm>
            <a:off x="4" y="-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Project Objectives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3" name="Google Shape;15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7"/>
          <p:cNvSpPr txBox="1"/>
          <p:nvPr/>
        </p:nvSpPr>
        <p:spPr>
          <a:xfrm>
            <a:off x="0" y="483252"/>
            <a:ext cx="91440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Monitor, Forecast, Communicate.</a:t>
            </a:r>
            <a:endParaRPr sz="37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Can NYC </a:t>
            </a:r>
            <a:r>
              <a:rPr lang="en-US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Micronet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data/analysis assist in further defining where NWS Excessive Heat Products are issued?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2. Are available numerical weather forecasts capable of simulating the observed spatial and temporal variability of extreme temperatures across New York City?</a:t>
            </a:r>
            <a:endParaRPr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 Are alternative forecast heat elements, like Wet Bulb Globe Temperature (WBGT), more effective in communicating the excessive heat threat?</a:t>
            </a:r>
            <a:endParaRPr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5"/>
          <p:cNvSpPr txBox="1">
            <a:spLocks noGrp="1"/>
          </p:cNvSpPr>
          <p:nvPr>
            <p:ph type="title"/>
          </p:nvPr>
        </p:nvSpPr>
        <p:spPr>
          <a:xfrm>
            <a:off x="137625" y="0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OKX  WBGT  -  5 August, 18Z Heat Advisory </a:t>
            </a:r>
            <a:endParaRPr/>
          </a:p>
        </p:txBody>
      </p:sp>
      <p:sp>
        <p:nvSpPr>
          <p:cNvPr id="361" name="Google Shape;361;p45"/>
          <p:cNvSpPr txBox="1"/>
          <p:nvPr/>
        </p:nvSpPr>
        <p:spPr>
          <a:xfrm>
            <a:off x="4659375" y="550127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</a:rPr>
              <a:t>Observation (closest)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38761D"/>
                </a:solidFill>
              </a:rPr>
              <a:t>Forecast</a:t>
            </a:r>
            <a:endParaRPr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Difference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362" name="Google Shape;362;p45"/>
          <p:cNvPicPr preferRelativeResize="0"/>
          <p:nvPr/>
        </p:nvPicPr>
        <p:blipFill rotWithShape="1">
          <a:blip r:embed="rId3">
            <a:alphaModFix/>
          </a:blip>
          <a:srcRect t="8397" b="5566"/>
          <a:stretch/>
        </p:blipFill>
        <p:spPr>
          <a:xfrm>
            <a:off x="7208215" y="4905250"/>
            <a:ext cx="1846459" cy="18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5"/>
          <p:cNvPicPr preferRelativeResize="0"/>
          <p:nvPr/>
        </p:nvPicPr>
        <p:blipFill rotWithShape="1">
          <a:blip r:embed="rId4">
            <a:alphaModFix/>
          </a:blip>
          <a:srcRect t="13939" r="33665" b="5487"/>
          <a:stretch/>
        </p:blipFill>
        <p:spPr>
          <a:xfrm>
            <a:off x="4528200" y="1450800"/>
            <a:ext cx="4331725" cy="338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625" y="1309747"/>
            <a:ext cx="4293196" cy="32199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5" name="Google Shape;365;p45"/>
          <p:cNvGraphicFramePr/>
          <p:nvPr/>
        </p:nvGraphicFramePr>
        <p:xfrm>
          <a:off x="225000" y="4905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{DC1D294C-3DBB-45AE-92E3-F54D3FCC5472}</a:tableStyleId>
              </a:tblPr>
              <a:tblGrid>
                <a:gridCol w="107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KNYC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90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83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-6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KJFK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81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84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KLGA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81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84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BX Meso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84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85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6" name="Google Shape;366;p45"/>
          <p:cNvSpPr/>
          <p:nvPr/>
        </p:nvSpPr>
        <p:spPr>
          <a:xfrm>
            <a:off x="160200" y="4905250"/>
            <a:ext cx="4432800" cy="3597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6"/>
          <p:cNvSpPr txBox="1">
            <a:spLocks noGrp="1"/>
          </p:cNvSpPr>
          <p:nvPr>
            <p:ph type="title"/>
          </p:nvPr>
        </p:nvSpPr>
        <p:spPr>
          <a:xfrm>
            <a:off x="137625" y="0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OKX  WBGT  -  9 August, 18Z Heat Advisory </a:t>
            </a:r>
            <a:endParaRPr/>
          </a:p>
        </p:txBody>
      </p:sp>
      <p:sp>
        <p:nvSpPr>
          <p:cNvPr id="372" name="Google Shape;372;p46"/>
          <p:cNvSpPr txBox="1"/>
          <p:nvPr/>
        </p:nvSpPr>
        <p:spPr>
          <a:xfrm>
            <a:off x="225000" y="478458"/>
            <a:ext cx="891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" name="Google Shape;37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625" y="1309749"/>
            <a:ext cx="4029732" cy="302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6"/>
          <p:cNvPicPr preferRelativeResize="0"/>
          <p:nvPr/>
        </p:nvPicPr>
        <p:blipFill rotWithShape="1">
          <a:blip r:embed="rId4">
            <a:alphaModFix/>
          </a:blip>
          <a:srcRect t="35125" r="26745" b="21337"/>
          <a:stretch/>
        </p:blipFill>
        <p:spPr>
          <a:xfrm>
            <a:off x="4421175" y="1199150"/>
            <a:ext cx="4145251" cy="3598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5" name="Google Shape;375;p46"/>
          <p:cNvGraphicFramePr/>
          <p:nvPr/>
        </p:nvGraphicFramePr>
        <p:xfrm>
          <a:off x="137625" y="4763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{DC1D294C-3DBB-45AE-92E3-F54D3FCC5472}</a:tableStyleId>
              </a:tblPr>
              <a:tblGrid>
                <a:gridCol w="107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CPK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86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86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QUEE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85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87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BKLYN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84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84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SI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85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87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BX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86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86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6" name="Google Shape;376;p46"/>
          <p:cNvSpPr txBox="1"/>
          <p:nvPr/>
        </p:nvSpPr>
        <p:spPr>
          <a:xfrm>
            <a:off x="4659375" y="550127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</a:rPr>
              <a:t>Observation (closest)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38761D"/>
                </a:solidFill>
              </a:rPr>
              <a:t>Forecast</a:t>
            </a:r>
            <a:endParaRPr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Difference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377" name="Google Shape;377;p46"/>
          <p:cNvPicPr preferRelativeResize="0"/>
          <p:nvPr/>
        </p:nvPicPr>
        <p:blipFill rotWithShape="1">
          <a:blip r:embed="rId5">
            <a:alphaModFix/>
          </a:blip>
          <a:srcRect t="8397" b="5566"/>
          <a:stretch/>
        </p:blipFill>
        <p:spPr>
          <a:xfrm>
            <a:off x="7208215" y="4905250"/>
            <a:ext cx="1846459" cy="18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6"/>
          <p:cNvPicPr preferRelativeResize="0"/>
          <p:nvPr/>
        </p:nvPicPr>
        <p:blipFill rotWithShape="1">
          <a:blip r:embed="rId6">
            <a:alphaModFix/>
          </a:blip>
          <a:srcRect t="36365" r="34141" b="13106"/>
          <a:stretch/>
        </p:blipFill>
        <p:spPr>
          <a:xfrm>
            <a:off x="4659375" y="934325"/>
            <a:ext cx="4145249" cy="364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7"/>
          <p:cNvSpPr txBox="1">
            <a:spLocks noGrp="1"/>
          </p:cNvSpPr>
          <p:nvPr>
            <p:ph type="title"/>
          </p:nvPr>
        </p:nvSpPr>
        <p:spPr>
          <a:xfrm>
            <a:off x="137625" y="0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OKX  WBGT  -  9 August, 18Z Heat Advisory </a:t>
            </a:r>
            <a:endParaRPr/>
          </a:p>
        </p:txBody>
      </p:sp>
      <p:pic>
        <p:nvPicPr>
          <p:cNvPr id="384" name="Google Shape;38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13" y="1504910"/>
            <a:ext cx="4434376" cy="332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9375" y="1480571"/>
            <a:ext cx="4404826" cy="33036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6" name="Google Shape;386;p47"/>
          <p:cNvGraphicFramePr/>
          <p:nvPr/>
        </p:nvGraphicFramePr>
        <p:xfrm>
          <a:off x="225000" y="4905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{DC1D294C-3DBB-45AE-92E3-F54D3FCC5472}</a:tableStyleId>
              </a:tblPr>
              <a:tblGrid>
                <a:gridCol w="107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CPK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99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97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-2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QUEE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100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100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BKLYN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100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101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SI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102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104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BX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101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8761D"/>
                          </a:solidFill>
                        </a:rPr>
                        <a:t>103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7" name="Google Shape;387;p47"/>
          <p:cNvSpPr txBox="1"/>
          <p:nvPr/>
        </p:nvSpPr>
        <p:spPr>
          <a:xfrm>
            <a:off x="4659375" y="550127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</a:rPr>
              <a:t>Observation (closest)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38761D"/>
                </a:solidFill>
              </a:rPr>
              <a:t>Forecast</a:t>
            </a:r>
            <a:endParaRPr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Difference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8"/>
          <p:cNvSpPr txBox="1">
            <a:spLocks noGrp="1"/>
          </p:cNvSpPr>
          <p:nvPr>
            <p:ph type="title"/>
          </p:nvPr>
        </p:nvSpPr>
        <p:spPr>
          <a:xfrm>
            <a:off x="137625" y="0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OKX  WBGT  -  9 August, 18Z Heat Advisory </a:t>
            </a:r>
            <a:endParaRPr/>
          </a:p>
        </p:txBody>
      </p:sp>
      <p:pic>
        <p:nvPicPr>
          <p:cNvPr id="393" name="Google Shape;39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625" y="1657867"/>
            <a:ext cx="4434376" cy="332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9625" y="1657885"/>
            <a:ext cx="4434376" cy="332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9"/>
          <p:cNvSpPr txBox="1"/>
          <p:nvPr/>
        </p:nvSpPr>
        <p:spPr>
          <a:xfrm>
            <a:off x="54000" y="1250101"/>
            <a:ext cx="9039300" cy="39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1. Like Heat Index, WBGT spatial variability can be large across the Boroughs.  NYC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Micronet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shows this well–but we may be able to refine our WWA issuance given these obs.</a:t>
            </a:r>
            <a:endParaRPr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endParaRPr lang="en-US"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WBGT forecast differences on par with Heat Index differences (a few degrees).  Manhattan has a slight a cool bias (ASOS); slight warm bias elsewhere based on initial testing.</a:t>
            </a:r>
            <a:endParaRPr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 Small sample, but 15% of the time the WBGT category was off by one.  </a:t>
            </a:r>
            <a:endParaRPr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endParaRPr lang="en-US"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4. Do you message the category, value, or both for WBGT?</a:t>
            </a:r>
            <a:endParaRPr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49"/>
          <p:cNvSpPr/>
          <p:nvPr/>
        </p:nvSpPr>
        <p:spPr>
          <a:xfrm>
            <a:off x="4" y="-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01" name="Google Shape;40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9"/>
          <p:cNvSpPr/>
          <p:nvPr/>
        </p:nvSpPr>
        <p:spPr>
          <a:xfrm>
            <a:off x="424260" y="4430"/>
            <a:ext cx="308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Summary and Thoughts  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0"/>
          <p:cNvSpPr/>
          <p:nvPr/>
        </p:nvSpPr>
        <p:spPr>
          <a:xfrm>
            <a:off x="4" y="-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09" name="Google Shape;40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0"/>
          <p:cNvSpPr/>
          <p:nvPr/>
        </p:nvSpPr>
        <p:spPr>
          <a:xfrm>
            <a:off x="424260" y="4430"/>
            <a:ext cx="308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Summary 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50"/>
          <p:cNvSpPr txBox="1">
            <a:spLocks noGrp="1"/>
          </p:cNvSpPr>
          <p:nvPr>
            <p:ph type="body" idx="4294967295"/>
          </p:nvPr>
        </p:nvSpPr>
        <p:spPr>
          <a:xfrm>
            <a:off x="0" y="3310225"/>
            <a:ext cx="8985900" cy="49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00"/>
                </a:solidFill>
              </a:rPr>
              <a:t>Thank You! </a:t>
            </a:r>
            <a:endParaRPr sz="3000">
              <a:solidFill>
                <a:srgbClr val="FFFF00"/>
              </a:solidFill>
            </a:endParaRPr>
          </a:p>
          <a:p>
            <a:pPr marL="45720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endParaRPr sz="3000">
              <a:solidFill>
                <a:srgbClr val="FFFF00"/>
              </a:solidFill>
            </a:endParaRPr>
          </a:p>
          <a:p>
            <a:pPr marL="45720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endParaRPr sz="3000">
              <a:solidFill>
                <a:srgbClr val="FFFF00"/>
              </a:solidFill>
            </a:endParaRPr>
          </a:p>
          <a:p>
            <a:pPr marL="45720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000" b="0" u="sng">
                <a:solidFill>
                  <a:schemeClr val="hlink"/>
                </a:solidFill>
                <a:hlinkClick r:id="rId4"/>
              </a:rPr>
              <a:t>david.radell@noaa.gov</a:t>
            </a:r>
            <a:r>
              <a:rPr lang="en-US" sz="3000" b="0">
                <a:solidFill>
                  <a:srgbClr val="FFFF00"/>
                </a:solidFill>
              </a:rPr>
              <a:t> or </a:t>
            </a:r>
            <a:endParaRPr sz="3000" b="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3000" b="0">
              <a:solidFill>
                <a:srgbClr val="FFFF00"/>
              </a:solidFill>
            </a:endParaRPr>
          </a:p>
          <a:p>
            <a:pPr marL="45720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000" b="0">
                <a:solidFill>
                  <a:srgbClr val="FFFFFF"/>
                </a:solidFill>
              </a:rPr>
              <a:t>OKX Heat Team Lead:</a:t>
            </a:r>
            <a:r>
              <a:rPr lang="en-US" sz="3000" b="0">
                <a:solidFill>
                  <a:srgbClr val="FFFF00"/>
                </a:solidFill>
              </a:rPr>
              <a:t> joseph.pollina@noaa.gov</a:t>
            </a:r>
            <a:endParaRPr sz="3000" b="0">
              <a:solidFill>
                <a:srgbClr val="FFFF00"/>
              </a:solidFill>
            </a:endParaRPr>
          </a:p>
        </p:txBody>
      </p:sp>
      <p:pic>
        <p:nvPicPr>
          <p:cNvPr id="412" name="Google Shape;41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3138" y="485575"/>
            <a:ext cx="4881022" cy="274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/>
          <p:nvPr/>
        </p:nvSpPr>
        <p:spPr>
          <a:xfrm>
            <a:off x="6151675" y="4867375"/>
            <a:ext cx="37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FF0000"/>
                </a:solidFill>
              </a:rPr>
              <a:t>X</a:t>
            </a:r>
            <a:endParaRPr sz="1700" b="1">
              <a:solidFill>
                <a:srgbClr val="FF0000"/>
              </a:solidFill>
            </a:endParaRPr>
          </a:p>
        </p:txBody>
      </p:sp>
      <p:sp>
        <p:nvSpPr>
          <p:cNvPr id="162" name="Google Shape;162;p28"/>
          <p:cNvSpPr txBox="1"/>
          <p:nvPr/>
        </p:nvSpPr>
        <p:spPr>
          <a:xfrm>
            <a:off x="5753425" y="4726100"/>
            <a:ext cx="116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40</a:t>
            </a:r>
            <a:endParaRPr b="1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/>
          <p:nvPr/>
        </p:nvSpPr>
        <p:spPr>
          <a:xfrm>
            <a:off x="4" y="-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Weather Related Fatalities, 1990-2021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68" name="Google Shape;1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9"/>
          <p:cNvSpPr txBox="1"/>
          <p:nvPr/>
        </p:nvSpPr>
        <p:spPr>
          <a:xfrm>
            <a:off x="0" y="6259100"/>
            <a:ext cx="91440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Source:  US National Hazard Statistics</a:t>
            </a:r>
            <a:endParaRPr sz="1300"/>
          </a:p>
        </p:txBody>
      </p:sp>
      <p:pic>
        <p:nvPicPr>
          <p:cNvPr id="170" name="Google Shape;1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525" y="505975"/>
            <a:ext cx="8341180" cy="575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body" idx="1"/>
          </p:nvPr>
        </p:nvSpPr>
        <p:spPr>
          <a:xfrm>
            <a:off x="457200" y="5646490"/>
            <a:ext cx="82296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 lnSpcReduction="10000"/>
          </a:bodyPr>
          <a:lstStyle/>
          <a:p>
            <a:pPr marL="342900" lvl="0" indent="-3333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83333"/>
              <a:buChar char="•"/>
            </a:pPr>
            <a:r>
              <a:rPr lang="en-US" b="0">
                <a:solidFill>
                  <a:srgbClr val="FFFF00"/>
                </a:solidFill>
              </a:rPr>
              <a:t>Heat wave defined as 3 days where high temperature &gt;= 90⁰.</a:t>
            </a:r>
            <a:endParaRPr b="0">
              <a:solidFill>
                <a:srgbClr val="FFFF00"/>
              </a:solidFill>
            </a:endParaRPr>
          </a:p>
          <a:p>
            <a:pPr marL="342900" lvl="0" indent="-3333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ct val="83333"/>
              <a:buChar char="•"/>
            </a:pPr>
            <a:r>
              <a:rPr lang="en-US" b="0">
                <a:solidFill>
                  <a:srgbClr val="FFFF00"/>
                </a:solidFill>
              </a:rPr>
              <a:t>2022: NYC/JFK 6 days, ending 7.24</a:t>
            </a:r>
            <a:endParaRPr b="0">
              <a:solidFill>
                <a:srgbClr val="FFFF00"/>
              </a:solidFill>
            </a:endParaRPr>
          </a:p>
        </p:txBody>
      </p:sp>
      <p:pic>
        <p:nvPicPr>
          <p:cNvPr id="177" name="Google Shape;177;p30" descr="Picture 2"/>
          <p:cNvPicPr preferRelativeResize="0"/>
          <p:nvPr/>
        </p:nvPicPr>
        <p:blipFill rotWithShape="1">
          <a:blip r:embed="rId3">
            <a:alphaModFix/>
          </a:blip>
          <a:srcRect r="8517"/>
          <a:stretch/>
        </p:blipFill>
        <p:spPr>
          <a:xfrm>
            <a:off x="512712" y="489288"/>
            <a:ext cx="7949837" cy="504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0"/>
          <p:cNvSpPr txBox="1"/>
          <p:nvPr/>
        </p:nvSpPr>
        <p:spPr>
          <a:xfrm>
            <a:off x="1351994" y="809884"/>
            <a:ext cx="22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per year)</a:t>
            </a:r>
            <a:endParaRPr/>
          </a:p>
        </p:txBody>
      </p:sp>
      <p:sp>
        <p:nvSpPr>
          <p:cNvPr id="179" name="Google Shape;179;p30"/>
          <p:cNvSpPr txBox="1"/>
          <p:nvPr/>
        </p:nvSpPr>
        <p:spPr>
          <a:xfrm>
            <a:off x="2103119" y="2971799"/>
            <a:ext cx="22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every 2 years)</a:t>
            </a:r>
            <a:endParaRPr/>
          </a:p>
        </p:txBody>
      </p:sp>
      <p:sp>
        <p:nvSpPr>
          <p:cNvPr id="180" name="Google Shape;180;p30"/>
          <p:cNvSpPr txBox="1"/>
          <p:nvPr/>
        </p:nvSpPr>
        <p:spPr>
          <a:xfrm>
            <a:off x="2865119" y="3733799"/>
            <a:ext cx="22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every 4 years)</a:t>
            </a:r>
            <a:endParaRPr/>
          </a:p>
        </p:txBody>
      </p:sp>
      <p:sp>
        <p:nvSpPr>
          <p:cNvPr id="181" name="Google Shape;181;p30"/>
          <p:cNvSpPr txBox="1"/>
          <p:nvPr/>
        </p:nvSpPr>
        <p:spPr>
          <a:xfrm>
            <a:off x="3491750" y="4428188"/>
            <a:ext cx="176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every 12 years)</a:t>
            </a:r>
            <a:endParaRPr/>
          </a:p>
        </p:txBody>
      </p:sp>
      <p:sp>
        <p:nvSpPr>
          <p:cNvPr id="182" name="Google Shape;182;p30"/>
          <p:cNvSpPr/>
          <p:nvPr/>
        </p:nvSpPr>
        <p:spPr>
          <a:xfrm>
            <a:off x="-1646" y="-2590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NYC Heatwave Frequency, 1876 - 2011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3" name="Google Shape;18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12" y="-20158"/>
            <a:ext cx="396261" cy="396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00" y="678200"/>
            <a:ext cx="8826127" cy="525927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1"/>
          <p:cNvSpPr/>
          <p:nvPr/>
        </p:nvSpPr>
        <p:spPr>
          <a:xfrm>
            <a:off x="4" y="-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NYC ER Visits for Heat Related Illness (2017-2021)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90" name="Google Shape;19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1"/>
          <p:cNvSpPr txBox="1"/>
          <p:nvPr/>
        </p:nvSpPr>
        <p:spPr>
          <a:xfrm>
            <a:off x="278413" y="6046700"/>
            <a:ext cx="87015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MaxT or Max HI, whichever is greater.</a:t>
            </a:r>
            <a:endParaRPr/>
          </a:p>
        </p:txBody>
      </p:sp>
      <p:cxnSp>
        <p:nvCxnSpPr>
          <p:cNvPr id="192" name="Google Shape;192;p31"/>
          <p:cNvCxnSpPr/>
          <p:nvPr/>
        </p:nvCxnSpPr>
        <p:spPr>
          <a:xfrm flipH="1">
            <a:off x="7575450" y="1520125"/>
            <a:ext cx="25200" cy="4240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" name="Google Shape;193;p31"/>
          <p:cNvCxnSpPr/>
          <p:nvPr/>
        </p:nvCxnSpPr>
        <p:spPr>
          <a:xfrm flipH="1">
            <a:off x="6370750" y="1520125"/>
            <a:ext cx="23100" cy="4212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4" name="Google Shape;194;p31"/>
          <p:cNvSpPr txBox="1"/>
          <p:nvPr/>
        </p:nvSpPr>
        <p:spPr>
          <a:xfrm>
            <a:off x="114325" y="5078825"/>
            <a:ext cx="30000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Courtesy NYCEM</a:t>
            </a:r>
            <a:endParaRPr sz="700"/>
          </a:p>
        </p:txBody>
      </p:sp>
      <p:grpSp>
        <p:nvGrpSpPr>
          <p:cNvPr id="195" name="Google Shape;195;p31"/>
          <p:cNvGrpSpPr/>
          <p:nvPr/>
        </p:nvGrpSpPr>
        <p:grpSpPr>
          <a:xfrm>
            <a:off x="236050" y="2354562"/>
            <a:ext cx="4953100" cy="1583950"/>
            <a:chOff x="236050" y="2354562"/>
            <a:chExt cx="4953100" cy="1583950"/>
          </a:xfrm>
        </p:grpSpPr>
        <p:pic>
          <p:nvPicPr>
            <p:cNvPr id="196" name="Google Shape;196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6050" y="2354562"/>
              <a:ext cx="4953098" cy="158395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97" name="Google Shape;197;p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922175" y="3592750"/>
              <a:ext cx="1266975" cy="2993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/>
          <p:nvPr/>
        </p:nvSpPr>
        <p:spPr>
          <a:xfrm>
            <a:off x="4" y="-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WFO OKX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Heat IDSS to NYC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03" name="Google Shape;2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2"/>
          <p:cNvSpPr txBox="1"/>
          <p:nvPr/>
        </p:nvSpPr>
        <p:spPr>
          <a:xfrm>
            <a:off x="0" y="5596500"/>
            <a:ext cx="9144000" cy="12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WFO OKX has traditionally provided enhanced heat Impact-Based  Decision Support Services (IDSS) to NYCEM</a:t>
            </a:r>
            <a:r>
              <a:rPr lang="en-US" sz="24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r>
              <a:rPr lang="en-US" sz="20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For the triathlon, biking cut to 12.4 miles (from 24.8) and running 2.5mi (from 6.2 miles).</a:t>
            </a:r>
            <a:endParaRPr sz="20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925" y="510575"/>
            <a:ext cx="3567776" cy="4502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Google Shape;207;p32"/>
          <p:cNvCxnSpPr/>
          <p:nvPr/>
        </p:nvCxnSpPr>
        <p:spPr>
          <a:xfrm rot="10800000">
            <a:off x="2823300" y="3712825"/>
            <a:ext cx="42900" cy="1799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8" name="Google Shape;20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0200" y="3998814"/>
            <a:ext cx="4996074" cy="1597686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0625" y="510575"/>
            <a:ext cx="4281643" cy="3183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32"/>
          <p:cNvCxnSpPr/>
          <p:nvPr/>
        </p:nvCxnSpPr>
        <p:spPr>
          <a:xfrm rot="10800000" flipH="1">
            <a:off x="2877800" y="754125"/>
            <a:ext cx="1543200" cy="4769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/>
          <p:nvPr/>
        </p:nvSpPr>
        <p:spPr>
          <a:xfrm>
            <a:off x="765028" y="18056"/>
            <a:ext cx="737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Hofstra Univ. Observation Locations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3"/>
          <p:cNvSpPr/>
          <p:nvPr/>
        </p:nvSpPr>
        <p:spPr>
          <a:xfrm>
            <a:off x="4" y="-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WFO New York Heat Situational Awareness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7" name="Google Shape;21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2" y="5742"/>
            <a:ext cx="396261" cy="39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500" y="603756"/>
            <a:ext cx="8015928" cy="6011946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/>
          <p:nvPr/>
        </p:nvSpPr>
        <p:spPr>
          <a:xfrm>
            <a:off x="1351994" y="809884"/>
            <a:ext cx="22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per year)</a:t>
            </a:r>
            <a:endParaRPr/>
          </a:p>
        </p:txBody>
      </p:sp>
      <p:sp>
        <p:nvSpPr>
          <p:cNvPr id="224" name="Google Shape;224;p34"/>
          <p:cNvSpPr txBox="1"/>
          <p:nvPr/>
        </p:nvSpPr>
        <p:spPr>
          <a:xfrm>
            <a:off x="2103119" y="2971799"/>
            <a:ext cx="22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every 2 years)</a:t>
            </a:r>
            <a:endParaRPr/>
          </a:p>
        </p:txBody>
      </p:sp>
      <p:sp>
        <p:nvSpPr>
          <p:cNvPr id="225" name="Google Shape;225;p34"/>
          <p:cNvSpPr txBox="1"/>
          <p:nvPr/>
        </p:nvSpPr>
        <p:spPr>
          <a:xfrm>
            <a:off x="2865119" y="3733799"/>
            <a:ext cx="22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every 4 years)</a:t>
            </a:r>
            <a:endParaRPr/>
          </a:p>
        </p:txBody>
      </p:sp>
      <p:sp>
        <p:nvSpPr>
          <p:cNvPr id="226" name="Google Shape;226;p34"/>
          <p:cNvSpPr txBox="1"/>
          <p:nvPr/>
        </p:nvSpPr>
        <p:spPr>
          <a:xfrm>
            <a:off x="3491750" y="4428188"/>
            <a:ext cx="176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 every 12 years)</a:t>
            </a:r>
            <a:endParaRPr/>
          </a:p>
        </p:txBody>
      </p:sp>
      <p:sp>
        <p:nvSpPr>
          <p:cNvPr id="227" name="Google Shape;227;p34"/>
          <p:cNvSpPr/>
          <p:nvPr/>
        </p:nvSpPr>
        <p:spPr>
          <a:xfrm>
            <a:off x="-1646" y="-25901"/>
            <a:ext cx="9147300" cy="40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ahoma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en-US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Early Season 2022 Event: May 21st-22nd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28" name="Google Shape;22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12" y="-20158"/>
            <a:ext cx="396261" cy="39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04" y="453476"/>
            <a:ext cx="7047793" cy="39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3375" y="3493850"/>
            <a:ext cx="4284125" cy="3211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4"/>
          <p:cNvSpPr txBox="1"/>
          <p:nvPr/>
        </p:nvSpPr>
        <p:spPr>
          <a:xfrm>
            <a:off x="0" y="4733300"/>
            <a:ext cx="4578900" cy="18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00"/>
                </a:solidFill>
              </a:rPr>
              <a:t> *Heat Index of at least 100° F but less than 105° F for any period of time.</a:t>
            </a:r>
            <a:endParaRPr sz="1800" b="1">
              <a:solidFill>
                <a:srgbClr val="FFFF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800" b="1">
                <a:solidFill>
                  <a:srgbClr val="FFFF00"/>
                </a:solidFill>
              </a:rPr>
              <a:t> *Maximum Heat Index of 95º F or greater for any length of time, occurring on 2 consecutive days.</a:t>
            </a:r>
            <a:endParaRPr sz="22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1281</Words>
  <Application>Microsoft Macintosh PowerPoint</Application>
  <PresentationFormat>On-screen Show (4:3)</PresentationFormat>
  <Paragraphs>231</Paragraphs>
  <Slides>25</Slides>
  <Notes>25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Arial</vt:lpstr>
      <vt:lpstr>Tahoma</vt:lpstr>
      <vt:lpstr>Default Design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OKX  WBGT  -  4 August, 18Z Heat Advisory </vt:lpstr>
      <vt:lpstr>OKX  WBGT  -  5 August, 18Z Heat Advisory </vt:lpstr>
      <vt:lpstr>OKX  WBGT  -  9 August, 18Z Heat Advisory </vt:lpstr>
      <vt:lpstr>OKX  WBGT  -  9 August, 18Z Heat Advisory </vt:lpstr>
      <vt:lpstr>OKX  WBGT  -  9 August, 18Z Heat Advisory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Bassill, Nicholas</cp:lastModifiedBy>
  <cp:revision>1</cp:revision>
  <dcterms:modified xsi:type="dcterms:W3CDTF">2022-09-16T20:35:22Z</dcterms:modified>
</cp:coreProperties>
</file>