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71" r:id="rId4"/>
    <p:sldId id="268" r:id="rId5"/>
    <p:sldId id="289" r:id="rId6"/>
    <p:sldId id="275" r:id="rId7"/>
    <p:sldId id="282" r:id="rId8"/>
    <p:sldId id="284" r:id="rId9"/>
    <p:sldId id="277" r:id="rId10"/>
    <p:sldId id="290" r:id="rId11"/>
    <p:sldId id="279" r:id="rId12"/>
    <p:sldId id="280" r:id="rId13"/>
    <p:sldId id="283" r:id="rId14"/>
    <p:sldId id="263" r:id="rId15"/>
    <p:sldId id="288" r:id="rId16"/>
    <p:sldId id="27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14D"/>
    <a:srgbClr val="FFFFFF"/>
    <a:srgbClr val="F07167"/>
    <a:srgbClr val="5D1D1D"/>
    <a:srgbClr val="E94949"/>
    <a:srgbClr val="4BD1C4"/>
    <a:srgbClr val="1ED0BF"/>
    <a:srgbClr val="B8E5EA"/>
    <a:srgbClr val="009CA7"/>
    <a:srgbClr val="5DC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2F669-C342-44BC-9B98-CA4C56717BDE}" v="1" dt="2023-01-09T01:24:11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2313" autoAdjust="0"/>
  </p:normalViewPr>
  <p:slideViewPr>
    <p:cSldViewPr snapToGrid="0">
      <p:cViewPr varScale="1">
        <p:scale>
          <a:sx n="104" d="100"/>
          <a:sy n="104" d="100"/>
        </p:scale>
        <p:origin x="1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4544E-47BF-4D18-98B6-4DA1177C31C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04694-2D01-4AA5-B39C-0B66C999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7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00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7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95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6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5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7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4694-2D01-4AA5-B39C-0B66C999F2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8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706F-3061-BA92-0055-606B4D5F6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6C97E-4FA8-4D5B-35E4-E85AFE15D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3538E-5111-B9E7-9CF3-669D3F40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4DECF-14F8-F728-00A5-D82D2988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968B-EA32-8136-6C1D-418A8948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97E2-CE68-264A-C7B1-5EA6E319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FE193-ADBE-5AB1-9C54-054DD4E88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C0C77-3406-089E-42FF-23AA2886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82D2B-55C5-EF87-198E-002004AC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437E5-2A75-1916-0C4F-15213E77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1EAE1-99C3-6209-E812-8BC37AAE7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E94EE-8B9C-D467-3598-A68051934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A04C-8411-FB19-8E36-745E4EBC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99CD7-B94C-DE31-40E6-073C837F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BECB9-4846-1463-0409-6ACBA19F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003A-74CB-5BD5-0197-53232342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F4BC-1A2A-EA96-C59F-8A13AF1A1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BF3C8-3CFB-E211-B06C-A136954C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29662-1A2F-D101-E12A-7D75F045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F856-0721-FECF-BB21-27854307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7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AB3-3CBD-985A-D2BC-549B2F83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FCAA6-4DD3-D03F-DDA9-975393CA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C369-3B2B-BB51-E147-A94953A2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2378-F9E9-F0E5-A460-DD901DC1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E18CF-1994-808B-6117-939613F6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3420-0028-5BD4-3014-CCBC5720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3DE44-CA28-81D3-FB43-285CB87A0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3C7BE-2CCA-D886-67DC-3E0C973EA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28555-ED41-EDB1-9A9D-7067EF72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E65FA-9C3C-DEF6-518E-E0E5EBA2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456F1-F2C6-7F46-2F23-D7053082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9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1A58-CC97-4425-44E3-E53E0EB4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162E-C44B-07F9-04D2-BCA8B584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B38E5-4E2C-DFC4-75BB-45774242C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A72E5-9640-C34A-81FF-983A174BA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278A4-937E-B460-A0E3-36D4C16FE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0CD2A-9332-7BC2-6641-98893A29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B4F2C-C8B5-1F66-AF7C-FE91E92F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75F79-0FFA-48C8-D5D3-168C7E9B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49D5-0AC5-DBFA-516E-18BC19AA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B139C-47F6-1AFB-A8F4-EB162BAA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DACD2-D177-BD26-02D3-648DDCC5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3BB31-E0D8-3F43-EC4C-A8AE28EC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1A199-3894-AC1B-9B0A-6FFA4D40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E22F5-AF50-35BB-F838-CE45E6AB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D2979-152D-D472-3369-67C84674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5BEF-35A9-F34B-0994-6D36F4B1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1983-23C7-AFD3-1106-647AC17F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5BDDA-440B-A77C-15EA-CE6532BE7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0AC00-9E6C-EEF6-11B9-A302D5AC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6A0E0-EFB7-F83E-CDD8-F8D09DB5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FF759-9A91-FCA4-8541-0BE0B37A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0482-4DD8-7EDC-A32A-A635C664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7A29E-5957-246E-BFA5-8002D30BA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030E1-9028-4B61-14C2-C67A77124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23E93-CB81-72AF-12C9-09C363BC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7FC2B-E8FA-DDBB-92AA-9F2CE80B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D1211-9F5B-8427-2F44-BECFB27D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6082A-A945-D4F8-5ECB-D535ACC2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3AE8B-E074-9323-F085-1CCD698B6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37D4E-EF20-88B4-0E6E-6E39BF015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6227-4547-413D-B70E-4F8F3D3E2CB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0AECA-4147-201F-6FF5-C78C63D4A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3C7CC-30F0-6DD4-3DBD-8BA3625B1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E32E-1338-4475-BF53-1C3AB0D0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37.sv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2.svg"/><Relationship Id="rId9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C44088BE-3006-7AA6-135C-9061AEFA4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200" y="174653"/>
            <a:ext cx="1286865" cy="133383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D767482-1C6C-9E0F-E762-9256BCD92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0031" y="311510"/>
            <a:ext cx="1002082" cy="10386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00FE0B-B715-FD8D-57E5-BEB3C9808FE8}"/>
              </a:ext>
            </a:extLst>
          </p:cNvPr>
          <p:cNvSpPr/>
          <p:nvPr/>
        </p:nvSpPr>
        <p:spPr>
          <a:xfrm>
            <a:off x="0" y="1669786"/>
            <a:ext cx="12192000" cy="3149619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0C009-D6C1-3EBE-A976-3DEFCE014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499" y="2142846"/>
            <a:ext cx="9144000" cy="2598921"/>
          </a:xfrm>
        </p:spPr>
        <p:txBody>
          <a:bodyPr>
            <a:noAutofit/>
          </a:bodyPr>
          <a:lstStyle/>
          <a:p>
            <a:r>
              <a:rPr lang="en-US" sz="4400" b="1" i="0" dirty="0">
                <a:solidFill>
                  <a:schemeClr val="bg1"/>
                </a:solidFill>
                <a:effectLst/>
              </a:rPr>
              <a:t>Using Data Dashboards to Communicate Extreme Temperature Risk</a:t>
            </a:r>
            <a:br>
              <a:rPr lang="en-US" sz="4400" b="1" i="0" dirty="0">
                <a:solidFill>
                  <a:schemeClr val="bg1"/>
                </a:solidFill>
                <a:effectLst/>
              </a:rPr>
            </a:br>
            <a:r>
              <a:rPr lang="en-US" sz="4400" b="0" i="1" dirty="0">
                <a:solidFill>
                  <a:schemeClr val="bg1"/>
                </a:solidFill>
                <a:effectLst/>
              </a:rPr>
              <a:t>An Assessment of Visual Display and Design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06D59-0B9E-69F1-8804-8CA901389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6371" y="5174811"/>
            <a:ext cx="7156256" cy="111490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3414D"/>
                </a:solidFill>
              </a:rPr>
              <a:t>Sav Olivas and Jeannette Sutton</a:t>
            </a:r>
          </a:p>
          <a:p>
            <a:r>
              <a:rPr lang="en-US" sz="1400" b="0" i="0" dirty="0">
                <a:solidFill>
                  <a:srgbClr val="03414D"/>
                </a:solidFill>
                <a:effectLst/>
                <a:latin typeface="PT Sans" panose="020B0503020203020204" pitchFamily="34" charset="0"/>
              </a:rPr>
              <a:t>College of Emergency Preparedness, Homeland Security and Cybersecurity, University at Albany</a:t>
            </a:r>
            <a:br>
              <a:rPr lang="en-US" sz="1400" dirty="0">
                <a:solidFill>
                  <a:srgbClr val="03414D"/>
                </a:solidFill>
              </a:rPr>
            </a:br>
            <a:r>
              <a:rPr lang="en-US" sz="1400" b="0" i="0" dirty="0" err="1">
                <a:solidFill>
                  <a:srgbClr val="03414D"/>
                </a:solidFill>
                <a:effectLst/>
                <a:latin typeface="PT Sans" panose="020B0503020203020204" pitchFamily="34" charset="0"/>
              </a:rPr>
              <a:t>Albany</a:t>
            </a:r>
            <a:r>
              <a:rPr lang="en-US" sz="1400" b="0" i="0" dirty="0">
                <a:solidFill>
                  <a:srgbClr val="03414D"/>
                </a:solidFill>
                <a:effectLst/>
                <a:latin typeface="PT Sans" panose="020B0503020203020204" pitchFamily="34" charset="0"/>
              </a:rPr>
              <a:t>, NY</a:t>
            </a:r>
            <a:endParaRPr lang="en-US" sz="1400" dirty="0">
              <a:solidFill>
                <a:srgbClr val="0341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6C1F7-5A2E-D403-E9FA-59EEC4AB2325}"/>
              </a:ext>
            </a:extLst>
          </p:cNvPr>
          <p:cNvSpPr txBox="1"/>
          <p:nvPr/>
        </p:nvSpPr>
        <p:spPr>
          <a:xfrm>
            <a:off x="8811418" y="6411454"/>
            <a:ext cx="330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i="0" u="none" strike="noStrike" dirty="0">
                <a:solidFill>
                  <a:srgbClr val="03414D"/>
                </a:solidFill>
                <a:effectLst/>
                <a:latin typeface="PT Sans" panose="020B0503020203020204" pitchFamily="34" charset="0"/>
              </a:rPr>
              <a:t>Funded by NOAA Observations </a:t>
            </a:r>
          </a:p>
          <a:p>
            <a:pPr algn="r"/>
            <a:r>
              <a:rPr lang="en-US" sz="1050" b="0" i="0" u="none" strike="noStrike" dirty="0">
                <a:solidFill>
                  <a:srgbClr val="03414D"/>
                </a:solidFill>
                <a:effectLst/>
                <a:latin typeface="PT Sans" panose="020B0503020203020204" pitchFamily="34" charset="0"/>
              </a:rPr>
              <a:t>NA21OAR4590360</a:t>
            </a:r>
            <a:r>
              <a:rPr lang="en-US" sz="1050" b="0" i="0" dirty="0">
                <a:solidFill>
                  <a:srgbClr val="03414D"/>
                </a:solidFill>
                <a:effectLst/>
                <a:latin typeface="PT Sans" panose="020B0503020203020204" pitchFamily="34" charset="0"/>
              </a:rPr>
              <a:t>​</a:t>
            </a:r>
            <a:endParaRPr lang="en-US" sz="1050" dirty="0">
              <a:solidFill>
                <a:srgbClr val="03414D"/>
              </a:solidFill>
              <a:latin typeface="PT Sans" panose="020B05030202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D79B55-5902-12A9-51B6-A0AF8FD26461}"/>
              </a:ext>
            </a:extLst>
          </p:cNvPr>
          <p:cNvSpPr/>
          <p:nvPr/>
        </p:nvSpPr>
        <p:spPr>
          <a:xfrm flipH="1">
            <a:off x="1247079" y="5897462"/>
            <a:ext cx="101194" cy="960537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7C46E-6684-CA31-FDAB-6652EEA08C28}"/>
              </a:ext>
            </a:extLst>
          </p:cNvPr>
          <p:cNvSpPr/>
          <p:nvPr/>
        </p:nvSpPr>
        <p:spPr>
          <a:xfrm flipH="1">
            <a:off x="134242" y="2434660"/>
            <a:ext cx="222755" cy="4423339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7A992-9FC5-1E42-515D-936E4A791A68}"/>
              </a:ext>
            </a:extLst>
          </p:cNvPr>
          <p:cNvSpPr/>
          <p:nvPr/>
        </p:nvSpPr>
        <p:spPr>
          <a:xfrm flipH="1">
            <a:off x="376400" y="3168674"/>
            <a:ext cx="305096" cy="3689326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41094F-55C7-0946-0C57-440474BF7FF9}"/>
              </a:ext>
            </a:extLst>
          </p:cNvPr>
          <p:cNvSpPr/>
          <p:nvPr/>
        </p:nvSpPr>
        <p:spPr>
          <a:xfrm flipH="1">
            <a:off x="612231" y="3848908"/>
            <a:ext cx="227322" cy="3009092"/>
          </a:xfrm>
          <a:prstGeom prst="rect">
            <a:avLst/>
          </a:prstGeom>
          <a:solidFill>
            <a:srgbClr val="FF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8E1117-117C-8450-9D40-E61FC8EA8507}"/>
              </a:ext>
            </a:extLst>
          </p:cNvPr>
          <p:cNvSpPr/>
          <p:nvPr/>
        </p:nvSpPr>
        <p:spPr>
          <a:xfrm flipH="1">
            <a:off x="818712" y="4723753"/>
            <a:ext cx="179627" cy="2134247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4CA15-E8FB-9122-28DD-B2FE881AA92B}"/>
              </a:ext>
            </a:extLst>
          </p:cNvPr>
          <p:cNvSpPr/>
          <p:nvPr/>
        </p:nvSpPr>
        <p:spPr>
          <a:xfrm flipH="1">
            <a:off x="940500" y="6152747"/>
            <a:ext cx="256417" cy="705253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21B95D-FF75-553C-FF63-013196FCE5A2}"/>
              </a:ext>
            </a:extLst>
          </p:cNvPr>
          <p:cNvSpPr/>
          <p:nvPr/>
        </p:nvSpPr>
        <p:spPr>
          <a:xfrm flipH="1">
            <a:off x="1285976" y="6542267"/>
            <a:ext cx="256417" cy="315733"/>
          </a:xfrm>
          <a:prstGeom prst="rect">
            <a:avLst/>
          </a:prstGeom>
          <a:solidFill>
            <a:srgbClr val="FF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726E34-1A96-1DF5-0FE9-129BCD44C9DE}"/>
              </a:ext>
            </a:extLst>
          </p:cNvPr>
          <p:cNvSpPr/>
          <p:nvPr/>
        </p:nvSpPr>
        <p:spPr>
          <a:xfrm flipH="1">
            <a:off x="1368148" y="6166083"/>
            <a:ext cx="125557" cy="691917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09174D-6C62-CD7E-D22F-B1C7BB637A65}"/>
              </a:ext>
            </a:extLst>
          </p:cNvPr>
          <p:cNvSpPr/>
          <p:nvPr/>
        </p:nvSpPr>
        <p:spPr>
          <a:xfrm flipH="1">
            <a:off x="1106822" y="6398129"/>
            <a:ext cx="125557" cy="459872"/>
          </a:xfrm>
          <a:prstGeom prst="rect">
            <a:avLst/>
          </a:prstGeom>
          <a:solidFill>
            <a:srgbClr val="FF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B772E6-D2F0-83CB-E470-E4DDFCCFAA58}"/>
              </a:ext>
            </a:extLst>
          </p:cNvPr>
          <p:cNvSpPr/>
          <p:nvPr/>
        </p:nvSpPr>
        <p:spPr>
          <a:xfrm flipH="1">
            <a:off x="1648648" y="6564573"/>
            <a:ext cx="125557" cy="293427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F0859B-29BC-06C2-FB83-E3016ECC9742}"/>
              </a:ext>
            </a:extLst>
          </p:cNvPr>
          <p:cNvSpPr/>
          <p:nvPr/>
        </p:nvSpPr>
        <p:spPr>
          <a:xfrm flipH="1">
            <a:off x="332761" y="4360494"/>
            <a:ext cx="194962" cy="2497506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4A65330-1C31-71AD-FB45-6510C75F1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891" y="174653"/>
            <a:ext cx="2264997" cy="22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500203-5ED1-D050-DF94-1E6A696FD8A6}"/>
              </a:ext>
            </a:extLst>
          </p:cNvPr>
          <p:cNvSpPr/>
          <p:nvPr/>
        </p:nvSpPr>
        <p:spPr>
          <a:xfrm>
            <a:off x="0" y="471218"/>
            <a:ext cx="12192000" cy="1364114"/>
          </a:xfrm>
          <a:prstGeom prst="rect">
            <a:avLst/>
          </a:prstGeom>
          <a:solidFill>
            <a:srgbClr val="009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942FC-2495-CB56-C021-2BAF5BA4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192" y="509712"/>
            <a:ext cx="9040969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As a result, some layouts may be more limited in how much they can show all at once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ACD35EA-7CC0-2AC7-8E3B-FE39C07E3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4812" y="2028276"/>
            <a:ext cx="6473868" cy="4368158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F701188B-9238-3229-3864-F68BE8F4AA03}"/>
              </a:ext>
            </a:extLst>
          </p:cNvPr>
          <p:cNvSpPr txBox="1"/>
          <p:nvPr/>
        </p:nvSpPr>
        <p:spPr>
          <a:xfrm>
            <a:off x="5594670" y="2949919"/>
            <a:ext cx="167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F07167"/>
                </a:solidFill>
              </a:rPr>
              <a:t>XX  ̊F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19F99F85-3882-B17F-3BC0-60457A31A565}"/>
              </a:ext>
            </a:extLst>
          </p:cNvPr>
          <p:cNvSpPr txBox="1"/>
          <p:nvPr/>
        </p:nvSpPr>
        <p:spPr>
          <a:xfrm>
            <a:off x="7362213" y="2765254"/>
            <a:ext cx="1858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07167"/>
                </a:solidFill>
              </a:rPr>
              <a:t>XXXX :                         XX</a:t>
            </a:r>
          </a:p>
          <a:p>
            <a:r>
              <a:rPr lang="en-US" sz="1400" dirty="0">
                <a:solidFill>
                  <a:srgbClr val="F07167"/>
                </a:solidFill>
              </a:rPr>
              <a:t>XXXX :                         XX</a:t>
            </a:r>
          </a:p>
          <a:p>
            <a:r>
              <a:rPr lang="en-US" sz="1400" dirty="0">
                <a:solidFill>
                  <a:srgbClr val="F07167"/>
                </a:solidFill>
              </a:rPr>
              <a:t>XXXX :                         XX</a:t>
            </a:r>
          </a:p>
          <a:p>
            <a:r>
              <a:rPr lang="en-US" sz="1400" dirty="0">
                <a:solidFill>
                  <a:srgbClr val="F07167"/>
                </a:solidFill>
              </a:rPr>
              <a:t>XXXX :                         XX</a:t>
            </a:r>
          </a:p>
          <a:p>
            <a:r>
              <a:rPr lang="en-US" sz="1400" dirty="0">
                <a:solidFill>
                  <a:srgbClr val="F07167"/>
                </a:solidFill>
              </a:rPr>
              <a:t>XXXX :                         XX</a:t>
            </a:r>
          </a:p>
          <a:p>
            <a:r>
              <a:rPr lang="en-US" sz="1400" dirty="0">
                <a:solidFill>
                  <a:srgbClr val="F07167"/>
                </a:solidFill>
              </a:rPr>
              <a:t>XXXX :                         XX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AB307326-B052-2B0B-585D-096EE68E152A}"/>
              </a:ext>
            </a:extLst>
          </p:cNvPr>
          <p:cNvSpPr txBox="1"/>
          <p:nvPr/>
        </p:nvSpPr>
        <p:spPr>
          <a:xfrm>
            <a:off x="5594670" y="2112501"/>
            <a:ext cx="197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Station Name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89B17A0E-ABBA-EBA4-5ED2-E1BE32037928}"/>
              </a:ext>
            </a:extLst>
          </p:cNvPr>
          <p:cNvSpPr txBox="1"/>
          <p:nvPr/>
        </p:nvSpPr>
        <p:spPr>
          <a:xfrm>
            <a:off x="3014478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content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79F8E148-F3A0-5DB5-A938-1257D1E51F8C}"/>
              </a:ext>
            </a:extLst>
          </p:cNvPr>
          <p:cNvSpPr txBox="1"/>
          <p:nvPr/>
        </p:nvSpPr>
        <p:spPr>
          <a:xfrm>
            <a:off x="4699465" y="62556"/>
            <a:ext cx="69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81A7"/>
                </a:solidFill>
                <a:latin typeface="+mj-lt"/>
              </a:rPr>
              <a:t>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C91399-D019-F2C4-81C6-928670DD4019}"/>
              </a:ext>
            </a:extLst>
          </p:cNvPr>
          <p:cNvSpPr txBox="1"/>
          <p:nvPr/>
        </p:nvSpPr>
        <p:spPr>
          <a:xfrm>
            <a:off x="6102440" y="62556"/>
            <a:ext cx="10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structure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9A564E-F9B4-BC7B-0A6A-54399FF63626}"/>
              </a:ext>
            </a:extLst>
          </p:cNvPr>
          <p:cNvSpPr txBox="1"/>
          <p:nvPr/>
        </p:nvSpPr>
        <p:spPr>
          <a:xfrm>
            <a:off x="7750909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interactivity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B6401AA-0F01-E801-74C0-0683C2EFE4D7}"/>
              </a:ext>
            </a:extLst>
          </p:cNvPr>
          <p:cNvSpPr txBox="1"/>
          <p:nvPr/>
        </p:nvSpPr>
        <p:spPr>
          <a:xfrm>
            <a:off x="498971" y="2765254"/>
            <a:ext cx="1724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C84040"/>
                </a:solidFill>
                <a:latin typeface="PT Sans" panose="020B0503020203020204" pitchFamily="34" charset="0"/>
              </a:rPr>
              <a:t>11%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8B875-7B6D-29C7-861C-2F2C159D5F75}"/>
              </a:ext>
            </a:extLst>
          </p:cNvPr>
          <p:cNvSpPr txBox="1"/>
          <p:nvPr/>
        </p:nvSpPr>
        <p:spPr>
          <a:xfrm>
            <a:off x="2174019" y="3228945"/>
            <a:ext cx="204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94949"/>
                </a:solidFill>
                <a:latin typeface="PT Sans" panose="020B0503020203020204" pitchFamily="34" charset="0"/>
              </a:rPr>
              <a:t>did not </a:t>
            </a:r>
            <a:r>
              <a:rPr lang="en-US" sz="2000" dirty="0">
                <a:solidFill>
                  <a:srgbClr val="E94949"/>
                </a:solidFill>
                <a:latin typeface="PT Sans" panose="020B0503020203020204" pitchFamily="34" charset="0"/>
              </a:rPr>
              <a:t>use maps</a:t>
            </a:r>
            <a:endParaRPr lang="en-US" sz="2000" b="1" dirty="0">
              <a:solidFill>
                <a:srgbClr val="E94949"/>
              </a:solidFill>
              <a:latin typeface="PT Sans" panose="020B0503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565D0-7E5C-CBEC-D407-55C2374923DF}"/>
              </a:ext>
            </a:extLst>
          </p:cNvPr>
          <p:cNvSpPr txBox="1"/>
          <p:nvPr/>
        </p:nvSpPr>
        <p:spPr>
          <a:xfrm>
            <a:off x="449876" y="3917730"/>
            <a:ext cx="4964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94949"/>
                </a:solidFill>
                <a:latin typeface="PT Sans" panose="020B0503020203020204" pitchFamily="34" charset="0"/>
              </a:rPr>
              <a:t>Graphs and charts show point information from one singular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94949"/>
                </a:solidFill>
                <a:latin typeface="PT Sans" panose="020B0503020203020204" pitchFamily="34" charset="0"/>
              </a:rPr>
              <a:t>Websites that have no map only cover the scope of </a:t>
            </a:r>
            <a:r>
              <a:rPr lang="en-US" sz="2000" b="1" dirty="0">
                <a:solidFill>
                  <a:srgbClr val="E94949"/>
                </a:solidFill>
                <a:latin typeface="PT Sans" panose="020B0503020203020204" pitchFamily="34" charset="0"/>
              </a:rPr>
              <a:t>one station </a:t>
            </a:r>
            <a:r>
              <a:rPr lang="en-US" sz="2000" dirty="0">
                <a:solidFill>
                  <a:srgbClr val="E94949"/>
                </a:solidFill>
                <a:latin typeface="PT Sans" panose="020B0503020203020204" pitchFamily="34" charset="0"/>
              </a:rPr>
              <a:t>on a map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E94949"/>
              </a:solidFill>
              <a:latin typeface="PT Sans" panose="020B0503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E94949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09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9A4999-A552-B9A2-2694-7E0D531B5E78}"/>
              </a:ext>
            </a:extLst>
          </p:cNvPr>
          <p:cNvSpPr/>
          <p:nvPr/>
        </p:nvSpPr>
        <p:spPr>
          <a:xfrm>
            <a:off x="0" y="477891"/>
            <a:ext cx="12192000" cy="1364114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53963E5-1785-9EE3-D970-D1D805CB0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7657" y="1991038"/>
            <a:ext cx="8216685" cy="46126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5F2C99-7B04-0945-3264-F4BB42E60290}"/>
              </a:ext>
            </a:extLst>
          </p:cNvPr>
          <p:cNvCxnSpPr>
            <a:cxnSpLocks/>
          </p:cNvCxnSpPr>
          <p:nvPr/>
        </p:nvCxnSpPr>
        <p:spPr>
          <a:xfrm flipV="1">
            <a:off x="3975591" y="2736786"/>
            <a:ext cx="4527086" cy="527"/>
          </a:xfrm>
          <a:prstGeom prst="straightConnector1">
            <a:avLst/>
          </a:prstGeom>
          <a:ln w="38100">
            <a:solidFill>
              <a:srgbClr val="217E8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C34C85-6EEA-9E58-1967-3CCFF8BDA0E4}"/>
              </a:ext>
            </a:extLst>
          </p:cNvPr>
          <p:cNvCxnSpPr>
            <a:cxnSpLocks/>
          </p:cNvCxnSpPr>
          <p:nvPr/>
        </p:nvCxnSpPr>
        <p:spPr>
          <a:xfrm>
            <a:off x="3975591" y="4293815"/>
            <a:ext cx="2157157" cy="0"/>
          </a:xfrm>
          <a:prstGeom prst="straightConnector1">
            <a:avLst/>
          </a:prstGeom>
          <a:ln w="38100">
            <a:solidFill>
              <a:srgbClr val="217E8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22805C-C562-7EAD-675B-4018A9AF85D8}"/>
              </a:ext>
            </a:extLst>
          </p:cNvPr>
          <p:cNvCxnSpPr>
            <a:cxnSpLocks/>
          </p:cNvCxnSpPr>
          <p:nvPr/>
        </p:nvCxnSpPr>
        <p:spPr>
          <a:xfrm>
            <a:off x="3990778" y="2724208"/>
            <a:ext cx="13448" cy="3348844"/>
          </a:xfrm>
          <a:prstGeom prst="straightConnector1">
            <a:avLst/>
          </a:prstGeom>
          <a:ln w="38100">
            <a:solidFill>
              <a:srgbClr val="217E8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A640761-2F66-77EB-967B-9F60C227A2B7}"/>
              </a:ext>
            </a:extLst>
          </p:cNvPr>
          <p:cNvSpPr txBox="1"/>
          <p:nvPr/>
        </p:nvSpPr>
        <p:spPr>
          <a:xfrm>
            <a:off x="1615357" y="622386"/>
            <a:ext cx="903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Dashboard structure frequently focused the reader’s eyes on the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center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of the screen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8FF14312-082C-7126-28FE-49EC8ECD3AD2}"/>
              </a:ext>
            </a:extLst>
          </p:cNvPr>
          <p:cNvSpPr txBox="1"/>
          <p:nvPr/>
        </p:nvSpPr>
        <p:spPr>
          <a:xfrm>
            <a:off x="1987657" y="3107013"/>
            <a:ext cx="122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12.6%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D436AC24-8220-F8AD-BCD3-EC31E0520D3B}"/>
              </a:ext>
            </a:extLst>
          </p:cNvPr>
          <p:cNvSpPr txBox="1"/>
          <p:nvPr/>
        </p:nvSpPr>
        <p:spPr>
          <a:xfrm>
            <a:off x="2049084" y="4674077"/>
            <a:ext cx="122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57B19C"/>
                </a:solidFill>
              </a:rPr>
              <a:t>9.6%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52775A3C-72A8-A0A3-A8BB-DD05E9F5A881}"/>
              </a:ext>
            </a:extLst>
          </p:cNvPr>
          <p:cNvSpPr txBox="1"/>
          <p:nvPr/>
        </p:nvSpPr>
        <p:spPr>
          <a:xfrm>
            <a:off x="2049083" y="6213363"/>
            <a:ext cx="122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6DB7B0"/>
                </a:solidFill>
              </a:rPr>
              <a:t>6.5%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3DC75058-BC75-ABCE-D9F5-024CA809E84E}"/>
              </a:ext>
            </a:extLst>
          </p:cNvPr>
          <p:cNvSpPr txBox="1"/>
          <p:nvPr/>
        </p:nvSpPr>
        <p:spPr>
          <a:xfrm>
            <a:off x="4727321" y="3107013"/>
            <a:ext cx="122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14.7%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453FEA66-3403-FBC1-9724-52C359CD1171}"/>
              </a:ext>
            </a:extLst>
          </p:cNvPr>
          <p:cNvSpPr txBox="1"/>
          <p:nvPr/>
        </p:nvSpPr>
        <p:spPr>
          <a:xfrm>
            <a:off x="4734724" y="4670173"/>
            <a:ext cx="122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15.8%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B808605E-2647-5A5B-6AF7-0C60F060431F}"/>
              </a:ext>
            </a:extLst>
          </p:cNvPr>
          <p:cNvSpPr txBox="1"/>
          <p:nvPr/>
        </p:nvSpPr>
        <p:spPr>
          <a:xfrm>
            <a:off x="4727320" y="6213363"/>
            <a:ext cx="122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228A62"/>
                </a:solidFill>
              </a:rPr>
              <a:t>11.8%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CE7A504D-FC7D-3B7D-77EB-68CCC06486DF}"/>
              </a:ext>
            </a:extLst>
          </p:cNvPr>
          <p:cNvSpPr txBox="1"/>
          <p:nvPr/>
        </p:nvSpPr>
        <p:spPr>
          <a:xfrm>
            <a:off x="7490713" y="3107013"/>
            <a:ext cx="122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11.9%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2BAFA8A4-9ECD-4967-7891-EB46C90F7FF7}"/>
              </a:ext>
            </a:extLst>
          </p:cNvPr>
          <p:cNvSpPr txBox="1"/>
          <p:nvPr/>
        </p:nvSpPr>
        <p:spPr>
          <a:xfrm>
            <a:off x="7490713" y="4684692"/>
            <a:ext cx="122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57B19C"/>
                </a:solidFill>
              </a:rPr>
              <a:t>10%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7E4FBC8C-6119-12A1-A313-EC3D8B63FFC4}"/>
              </a:ext>
            </a:extLst>
          </p:cNvPr>
          <p:cNvSpPr txBox="1"/>
          <p:nvPr/>
        </p:nvSpPr>
        <p:spPr>
          <a:xfrm>
            <a:off x="7523010" y="6203543"/>
            <a:ext cx="122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6DB7B0"/>
                </a:solidFill>
              </a:rPr>
              <a:t>7.1%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B1259F-3C4D-04BC-C8CF-5070C4100148}"/>
              </a:ext>
            </a:extLst>
          </p:cNvPr>
          <p:cNvSpPr txBox="1"/>
          <p:nvPr/>
        </p:nvSpPr>
        <p:spPr>
          <a:xfrm>
            <a:off x="3014478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content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A2785D96-1E51-80E3-64E5-6BD932A7903C}"/>
              </a:ext>
            </a:extLst>
          </p:cNvPr>
          <p:cNvSpPr txBox="1"/>
          <p:nvPr/>
        </p:nvSpPr>
        <p:spPr>
          <a:xfrm>
            <a:off x="4699465" y="62556"/>
            <a:ext cx="69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style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67D3E-3BB0-F8EE-E58B-50692C108DE2}"/>
              </a:ext>
            </a:extLst>
          </p:cNvPr>
          <p:cNvSpPr txBox="1"/>
          <p:nvPr/>
        </p:nvSpPr>
        <p:spPr>
          <a:xfrm>
            <a:off x="6102440" y="62556"/>
            <a:ext cx="10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CA7"/>
                </a:solidFill>
                <a:latin typeface="+mj-lt"/>
              </a:rPr>
              <a:t>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840EA5-A9F3-6F1C-6558-354B839E3165}"/>
              </a:ext>
            </a:extLst>
          </p:cNvPr>
          <p:cNvSpPr txBox="1"/>
          <p:nvPr/>
        </p:nvSpPr>
        <p:spPr>
          <a:xfrm>
            <a:off x="7750909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interactivity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508BD-5FB8-C15A-1421-94CBA3391FAC}"/>
              </a:ext>
            </a:extLst>
          </p:cNvPr>
          <p:cNvSpPr txBox="1"/>
          <p:nvPr/>
        </p:nvSpPr>
        <p:spPr>
          <a:xfrm>
            <a:off x="2001288" y="6616718"/>
            <a:ext cx="8189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Of all content, over all </a:t>
            </a:r>
            <a:r>
              <a:rPr lang="en-US" sz="1000" i="1" dirty="0" err="1"/>
              <a:t>Mesonet</a:t>
            </a:r>
            <a:r>
              <a:rPr lang="en-US" sz="1000" i="1" dirty="0"/>
              <a:t> sites, how often each total grid was taken up by content (in %)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CC0A1B-7621-EE93-49CF-67547A89DE5C}"/>
              </a:ext>
            </a:extLst>
          </p:cNvPr>
          <p:cNvSpPr/>
          <p:nvPr/>
        </p:nvSpPr>
        <p:spPr>
          <a:xfrm>
            <a:off x="4610188" y="3429000"/>
            <a:ext cx="221353" cy="221353"/>
          </a:xfrm>
          <a:prstGeom prst="ellipse">
            <a:avLst/>
          </a:prstGeom>
          <a:solidFill>
            <a:schemeClr val="bg1"/>
          </a:solidFill>
          <a:ln>
            <a:solidFill>
              <a:srgbClr val="21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E35790-AFA7-14E3-590F-751EB972D092}"/>
              </a:ext>
            </a:extLst>
          </p:cNvPr>
          <p:cNvSpPr/>
          <p:nvPr/>
        </p:nvSpPr>
        <p:spPr>
          <a:xfrm>
            <a:off x="7365377" y="3422036"/>
            <a:ext cx="221353" cy="221353"/>
          </a:xfrm>
          <a:prstGeom prst="ellipse">
            <a:avLst/>
          </a:prstGeom>
          <a:solidFill>
            <a:schemeClr val="bg1"/>
          </a:solidFill>
          <a:ln>
            <a:solidFill>
              <a:srgbClr val="21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FCED27-A1BA-E26A-24D1-33DA23E2FCEF}"/>
              </a:ext>
            </a:extLst>
          </p:cNvPr>
          <p:cNvSpPr/>
          <p:nvPr/>
        </p:nvSpPr>
        <p:spPr>
          <a:xfrm>
            <a:off x="4611727" y="4966518"/>
            <a:ext cx="221353" cy="221353"/>
          </a:xfrm>
          <a:prstGeom prst="ellipse">
            <a:avLst/>
          </a:prstGeom>
          <a:solidFill>
            <a:schemeClr val="bg1"/>
          </a:solidFill>
          <a:ln>
            <a:solidFill>
              <a:srgbClr val="21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301F0C-BD08-E3C5-47CA-BB9E75DC6D23}"/>
              </a:ext>
            </a:extLst>
          </p:cNvPr>
          <p:cNvSpPr/>
          <p:nvPr/>
        </p:nvSpPr>
        <p:spPr>
          <a:xfrm>
            <a:off x="7340985" y="4958270"/>
            <a:ext cx="221353" cy="221353"/>
          </a:xfrm>
          <a:prstGeom prst="ellipse">
            <a:avLst/>
          </a:prstGeom>
          <a:solidFill>
            <a:schemeClr val="bg1"/>
          </a:solidFill>
          <a:ln>
            <a:solidFill>
              <a:srgbClr val="21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DCF59A-A07C-BD75-A113-138185FE09BE}"/>
              </a:ext>
            </a:extLst>
          </p:cNvPr>
          <p:cNvSpPr/>
          <p:nvPr/>
        </p:nvSpPr>
        <p:spPr>
          <a:xfrm>
            <a:off x="8328965" y="3825455"/>
            <a:ext cx="945085" cy="945085"/>
          </a:xfrm>
          <a:prstGeom prst="ellipse">
            <a:avLst/>
          </a:prstGeom>
          <a:solidFill>
            <a:srgbClr val="F07167"/>
          </a:solidFill>
          <a:ln>
            <a:solidFill>
              <a:srgbClr val="E94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7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" grpId="0" animBg="1"/>
      <p:bldP spid="5" grpId="0" animBg="1"/>
      <p:bldP spid="8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77F26B-9FD9-BE4D-4B05-2D41B22A5ECE}"/>
              </a:ext>
            </a:extLst>
          </p:cNvPr>
          <p:cNvSpPr txBox="1"/>
          <p:nvPr/>
        </p:nvSpPr>
        <p:spPr>
          <a:xfrm>
            <a:off x="2001288" y="6616718"/>
            <a:ext cx="8189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Of all content, over all </a:t>
            </a:r>
            <a:r>
              <a:rPr lang="en-US" sz="1000" i="1" dirty="0" err="1"/>
              <a:t>Mesonet</a:t>
            </a:r>
            <a:r>
              <a:rPr lang="en-US" sz="1000" i="1" dirty="0"/>
              <a:t> sites, how much each feature takes up each grid (in %). </a:t>
            </a:r>
          </a:p>
        </p:txBody>
      </p:sp>
      <p:pic>
        <p:nvPicPr>
          <p:cNvPr id="6" name="Picture 5" descr="Timeline&#10;&#10;Description automatically generated with low confidence">
            <a:extLst>
              <a:ext uri="{FF2B5EF4-FFF2-40B4-BE49-F238E27FC236}">
                <a16:creationId xmlns:a16="http://schemas.microsoft.com/office/drawing/2014/main" id="{C73EEE95-3F56-6A4A-37A2-A82FB656E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3" b="14487"/>
          <a:stretch/>
        </p:blipFill>
        <p:spPr>
          <a:xfrm>
            <a:off x="2001288" y="2009661"/>
            <a:ext cx="8189424" cy="46070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A70F57-433F-B339-692A-DA4AB735AC0E}"/>
              </a:ext>
            </a:extLst>
          </p:cNvPr>
          <p:cNvSpPr/>
          <p:nvPr/>
        </p:nvSpPr>
        <p:spPr>
          <a:xfrm>
            <a:off x="0" y="477891"/>
            <a:ext cx="12192000" cy="1364114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3D88A8-91AE-2EE7-F3A8-B47ED6CFF9EA}"/>
              </a:ext>
            </a:extLst>
          </p:cNvPr>
          <p:cNvSpPr txBox="1"/>
          <p:nvPr/>
        </p:nvSpPr>
        <p:spPr>
          <a:xfrm>
            <a:off x="1615357" y="622386"/>
            <a:ext cx="903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Dashboard data was consistently structured with the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map in the center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site banners on top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6CFEE2E-CE07-2552-5F2B-672E2BF4019F}"/>
              </a:ext>
            </a:extLst>
          </p:cNvPr>
          <p:cNvSpPr txBox="1"/>
          <p:nvPr/>
        </p:nvSpPr>
        <p:spPr>
          <a:xfrm>
            <a:off x="3014478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content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E9C97B2F-E0D6-6D85-C2C3-8BDA8D4E5557}"/>
              </a:ext>
            </a:extLst>
          </p:cNvPr>
          <p:cNvSpPr txBox="1"/>
          <p:nvPr/>
        </p:nvSpPr>
        <p:spPr>
          <a:xfrm>
            <a:off x="4699465" y="62556"/>
            <a:ext cx="69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5D132D-E672-6B26-1D09-E41826D5F2A4}"/>
              </a:ext>
            </a:extLst>
          </p:cNvPr>
          <p:cNvSpPr txBox="1"/>
          <p:nvPr/>
        </p:nvSpPr>
        <p:spPr>
          <a:xfrm>
            <a:off x="6102440" y="62556"/>
            <a:ext cx="10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CA7"/>
                </a:solidFill>
                <a:latin typeface="+mj-lt"/>
              </a:rPr>
              <a:t>structure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EF44C7-8A83-08F0-51CF-FAFFEFCCEC4D}"/>
              </a:ext>
            </a:extLst>
          </p:cNvPr>
          <p:cNvSpPr txBox="1"/>
          <p:nvPr/>
        </p:nvSpPr>
        <p:spPr>
          <a:xfrm>
            <a:off x="7750909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interactivity</a:t>
            </a:r>
          </a:p>
        </p:txBody>
      </p:sp>
    </p:spTree>
    <p:extLst>
      <p:ext uri="{BB962C8B-B14F-4D97-AF65-F5344CB8AC3E}">
        <p14:creationId xmlns:p14="http://schemas.microsoft.com/office/powerpoint/2010/main" val="70791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6FB444E-3B13-AD8F-7477-D270AC943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6263" y="2451578"/>
            <a:ext cx="4198863" cy="184054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3F01E3D-6081-5697-AB8A-3C07B5D6847A}"/>
              </a:ext>
            </a:extLst>
          </p:cNvPr>
          <p:cNvSpPr/>
          <p:nvPr/>
        </p:nvSpPr>
        <p:spPr>
          <a:xfrm>
            <a:off x="2422645" y="2245529"/>
            <a:ext cx="1701364" cy="396355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D3F6A-0F1A-7DBC-2C47-4746B9DF28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0" t="3103" r="7181" b="3918"/>
          <a:stretch/>
        </p:blipFill>
        <p:spPr>
          <a:xfrm>
            <a:off x="333508" y="2684781"/>
            <a:ext cx="1633962" cy="27146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F18D76-C331-953C-6536-20D1B13F7359}"/>
              </a:ext>
            </a:extLst>
          </p:cNvPr>
          <p:cNvSpPr/>
          <p:nvPr/>
        </p:nvSpPr>
        <p:spPr>
          <a:xfrm>
            <a:off x="0" y="477891"/>
            <a:ext cx="12192000" cy="1364114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716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EA9E6-2014-61EE-0C9D-C05FC1EADD86}"/>
              </a:ext>
            </a:extLst>
          </p:cNvPr>
          <p:cNvSpPr txBox="1"/>
          <p:nvPr/>
        </p:nvSpPr>
        <p:spPr>
          <a:xfrm>
            <a:off x="1615357" y="622386"/>
            <a:ext cx="903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Filtering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allows users to access different datasets without leaving the 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MesoNet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homescreen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.​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8FD02-C34B-828F-5A61-D2064D0A79FA}"/>
              </a:ext>
            </a:extLst>
          </p:cNvPr>
          <p:cNvSpPr txBox="1"/>
          <p:nvPr/>
        </p:nvSpPr>
        <p:spPr>
          <a:xfrm>
            <a:off x="3014478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content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BD9F7C8-4432-7CE8-09D6-2FBAC94C327A}"/>
              </a:ext>
            </a:extLst>
          </p:cNvPr>
          <p:cNvSpPr txBox="1"/>
          <p:nvPr/>
        </p:nvSpPr>
        <p:spPr>
          <a:xfrm>
            <a:off x="4699465" y="62556"/>
            <a:ext cx="69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574EA-66A6-4838-E1FD-405C8EC2B216}"/>
              </a:ext>
            </a:extLst>
          </p:cNvPr>
          <p:cNvSpPr txBox="1"/>
          <p:nvPr/>
        </p:nvSpPr>
        <p:spPr>
          <a:xfrm>
            <a:off x="6102440" y="62556"/>
            <a:ext cx="10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C1761-25A2-06C8-BBCF-A81511E58819}"/>
              </a:ext>
            </a:extLst>
          </p:cNvPr>
          <p:cNvSpPr txBox="1"/>
          <p:nvPr/>
        </p:nvSpPr>
        <p:spPr>
          <a:xfrm>
            <a:off x="7750909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94949"/>
                </a:solidFill>
                <a:latin typeface="+mj-lt"/>
              </a:rPr>
              <a:t>interactivity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4B8B8F8-667D-30F6-AC22-CE41AC3DE671}"/>
              </a:ext>
            </a:extLst>
          </p:cNvPr>
          <p:cNvSpPr txBox="1"/>
          <p:nvPr/>
        </p:nvSpPr>
        <p:spPr>
          <a:xfrm>
            <a:off x="453596" y="2159479"/>
            <a:ext cx="150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94949"/>
                </a:solidFill>
                <a:latin typeface="PT Sans" panose="020B0503020203020204" pitchFamily="34" charset="0"/>
              </a:rPr>
              <a:t>Filter</a:t>
            </a:r>
            <a:r>
              <a:rPr lang="en-US" dirty="0">
                <a:solidFill>
                  <a:srgbClr val="E94949"/>
                </a:solidFill>
                <a:latin typeface="PT Sans" panose="020B0503020203020204" pitchFamily="34" charset="0"/>
              </a:rPr>
              <a:t> </a:t>
            </a:r>
            <a:r>
              <a:rPr lang="en-US" b="1" dirty="0">
                <a:solidFill>
                  <a:srgbClr val="E94949"/>
                </a:solidFill>
                <a:latin typeface="PT Sans" panose="020B0503020203020204" pitchFamily="34" charset="0"/>
              </a:rPr>
              <a:t>Toggle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E3ED40-2E28-9081-CDF1-6B5033803B4C}"/>
              </a:ext>
            </a:extLst>
          </p:cNvPr>
          <p:cNvSpPr txBox="1"/>
          <p:nvPr/>
        </p:nvSpPr>
        <p:spPr>
          <a:xfrm>
            <a:off x="2454717" y="2247116"/>
            <a:ext cx="176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Temperature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D8C01B-F54F-91B7-263D-B39726DB4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6772" y="4803099"/>
            <a:ext cx="4136888" cy="181337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5F472D-030A-FF96-537A-DC86AE995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48336" y="2447750"/>
            <a:ext cx="4207595" cy="1844370"/>
          </a:xfrm>
          <a:prstGeom prst="rect">
            <a:avLst/>
          </a:prstGeom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FA96B041-CAE1-78EB-715F-9EB91D2319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91" y="4803099"/>
            <a:ext cx="4136888" cy="181337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2D48FC4-7078-94F4-0F20-E7D299000C0A}"/>
              </a:ext>
            </a:extLst>
          </p:cNvPr>
          <p:cNvSpPr/>
          <p:nvPr/>
        </p:nvSpPr>
        <p:spPr>
          <a:xfrm>
            <a:off x="2422646" y="4587440"/>
            <a:ext cx="1329966" cy="396355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C47F2B-5D23-D3C7-980B-2A8D8B9ECCB4}"/>
              </a:ext>
            </a:extLst>
          </p:cNvPr>
          <p:cNvSpPr txBox="1"/>
          <p:nvPr/>
        </p:nvSpPr>
        <p:spPr>
          <a:xfrm>
            <a:off x="2454717" y="4595029"/>
            <a:ext cx="176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Dewpoint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7E3488-9538-85FB-40EE-7527CB2EDF33}"/>
              </a:ext>
            </a:extLst>
          </p:cNvPr>
          <p:cNvSpPr/>
          <p:nvPr/>
        </p:nvSpPr>
        <p:spPr>
          <a:xfrm>
            <a:off x="7048336" y="2244077"/>
            <a:ext cx="1267179" cy="396355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1C5279-782F-FBE3-BDCA-13125F560D7A}"/>
              </a:ext>
            </a:extLst>
          </p:cNvPr>
          <p:cNvSpPr txBox="1"/>
          <p:nvPr/>
        </p:nvSpPr>
        <p:spPr>
          <a:xfrm>
            <a:off x="7080408" y="2245529"/>
            <a:ext cx="176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Humidity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6035B6-FE65-264B-E5CC-9547E5836E6A}"/>
              </a:ext>
            </a:extLst>
          </p:cNvPr>
          <p:cNvSpPr/>
          <p:nvPr/>
        </p:nvSpPr>
        <p:spPr>
          <a:xfrm>
            <a:off x="7048337" y="4587440"/>
            <a:ext cx="1647668" cy="396355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D5C663-621E-82FD-FD90-6D9585AF9E88}"/>
              </a:ext>
            </a:extLst>
          </p:cNvPr>
          <p:cNvSpPr txBox="1"/>
          <p:nvPr/>
        </p:nvSpPr>
        <p:spPr>
          <a:xfrm>
            <a:off x="7042634" y="4582560"/>
            <a:ext cx="176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Precipitation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594A1C-EA4E-2A25-527A-103EF44F2C79}"/>
              </a:ext>
            </a:extLst>
          </p:cNvPr>
          <p:cNvSpPr/>
          <p:nvPr/>
        </p:nvSpPr>
        <p:spPr>
          <a:xfrm>
            <a:off x="329724" y="1863100"/>
            <a:ext cx="11574218" cy="485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A90058D8-04D0-ECC9-FBD9-9BDCFC0E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9262" y="3704894"/>
            <a:ext cx="4198863" cy="184054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65D14B8-2D46-8750-D6E9-0869A2A8A493}"/>
              </a:ext>
            </a:extLst>
          </p:cNvPr>
          <p:cNvSpPr/>
          <p:nvPr/>
        </p:nvSpPr>
        <p:spPr>
          <a:xfrm>
            <a:off x="549690" y="2847082"/>
            <a:ext cx="1701364" cy="396355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DC547A-5782-28EC-C8D8-B0FBECC8F147}"/>
              </a:ext>
            </a:extLst>
          </p:cNvPr>
          <p:cNvSpPr txBox="1"/>
          <p:nvPr/>
        </p:nvSpPr>
        <p:spPr>
          <a:xfrm>
            <a:off x="611547" y="2849118"/>
            <a:ext cx="163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Temperature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DCDD9983-F053-26BD-CD9C-BB0D8F24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388" y="3704894"/>
            <a:ext cx="4198863" cy="184054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59D4E01-16A6-5A88-9B09-4CE3DD899EA2}"/>
              </a:ext>
            </a:extLst>
          </p:cNvPr>
          <p:cNvSpPr/>
          <p:nvPr/>
        </p:nvSpPr>
        <p:spPr>
          <a:xfrm>
            <a:off x="7007157" y="2882205"/>
            <a:ext cx="1701364" cy="396355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DFFCE0-2059-8BBF-0541-9C21F3341527}"/>
              </a:ext>
            </a:extLst>
          </p:cNvPr>
          <p:cNvSpPr txBox="1"/>
          <p:nvPr/>
        </p:nvSpPr>
        <p:spPr>
          <a:xfrm>
            <a:off x="7074559" y="2874591"/>
            <a:ext cx="163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Temperature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CA8782C-9764-21D0-7586-08E905D98F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3653" y="2853985"/>
            <a:ext cx="1487452" cy="4028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99076EC-1422-32B1-A187-D2D58F6E3851}"/>
              </a:ext>
            </a:extLst>
          </p:cNvPr>
          <p:cNvSpPr txBox="1"/>
          <p:nvPr/>
        </p:nvSpPr>
        <p:spPr>
          <a:xfrm>
            <a:off x="2285307" y="2307083"/>
            <a:ext cx="3080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PT Sans" panose="020B0503020203020204" pitchFamily="34" charset="0"/>
              </a:rPr>
              <a:t>Obvious Visual Cue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7B40AF-57FC-F34B-2D63-DA57C6007420}"/>
              </a:ext>
            </a:extLst>
          </p:cNvPr>
          <p:cNvSpPr txBox="1"/>
          <p:nvPr/>
        </p:nvSpPr>
        <p:spPr>
          <a:xfrm>
            <a:off x="7011706" y="2307083"/>
            <a:ext cx="3080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PT Sans" panose="020B0503020203020204" pitchFamily="34" charset="0"/>
              </a:rPr>
              <a:t>… Not so Obvious Cue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AFD1D6-0133-D9EF-2488-47E7F7B3266C}"/>
              </a:ext>
            </a:extLst>
          </p:cNvPr>
          <p:cNvSpPr txBox="1"/>
          <p:nvPr/>
        </p:nvSpPr>
        <p:spPr>
          <a:xfrm>
            <a:off x="1973607" y="5708748"/>
            <a:ext cx="404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Toggle is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clearly labeled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Filter is obvious: dark rectangle that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contrasts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1956413-B26C-CAD3-384F-71446B03C73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963"/>
          <a:stretch/>
        </p:blipFill>
        <p:spPr>
          <a:xfrm>
            <a:off x="577414" y="3275064"/>
            <a:ext cx="1352437" cy="288996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D020B55-5417-262A-E7D9-D7EA5606E4D0}"/>
              </a:ext>
            </a:extLst>
          </p:cNvPr>
          <p:cNvSpPr txBox="1"/>
          <p:nvPr/>
        </p:nvSpPr>
        <p:spPr>
          <a:xfrm>
            <a:off x="7470387" y="5703010"/>
            <a:ext cx="406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Not immediately clear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it is a filter toggle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Too subtle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: out of the way, but at a cost</a:t>
            </a:r>
          </a:p>
        </p:txBody>
      </p:sp>
    </p:spTree>
    <p:extLst>
      <p:ext uri="{BB962C8B-B14F-4D97-AF65-F5344CB8AC3E}">
        <p14:creationId xmlns:p14="http://schemas.microsoft.com/office/powerpoint/2010/main" val="21383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/>
      <p:bldP spid="42" grpId="0" animBg="1"/>
      <p:bldP spid="43" grpId="0"/>
      <p:bldP spid="48" grpId="0"/>
      <p:bldP spid="49" grpId="0"/>
      <p:bldP spid="5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2F3B58-0D81-80DD-7DDC-29A97BD5B035}"/>
              </a:ext>
            </a:extLst>
          </p:cNvPr>
          <p:cNvSpPr/>
          <p:nvPr/>
        </p:nvSpPr>
        <p:spPr>
          <a:xfrm>
            <a:off x="0" y="477891"/>
            <a:ext cx="12192000" cy="1364114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716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508DD-E10B-3E6C-CF18-9F470ADA2F37}"/>
              </a:ext>
            </a:extLst>
          </p:cNvPr>
          <p:cNvSpPr txBox="1"/>
          <p:nvPr/>
        </p:nvSpPr>
        <p:spPr>
          <a:xfrm>
            <a:off x="1615357" y="622386"/>
            <a:ext cx="903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Faceting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allows users to access additional information without leaving the dashboard home page.​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1F644-43E9-E65D-B408-DB42B58544E9}"/>
              </a:ext>
            </a:extLst>
          </p:cNvPr>
          <p:cNvSpPr txBox="1"/>
          <p:nvPr/>
        </p:nvSpPr>
        <p:spPr>
          <a:xfrm>
            <a:off x="3014478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A70DA-A723-01F4-C94C-DABE58C838C5}"/>
              </a:ext>
            </a:extLst>
          </p:cNvPr>
          <p:cNvSpPr txBox="1"/>
          <p:nvPr/>
        </p:nvSpPr>
        <p:spPr>
          <a:xfrm>
            <a:off x="4699465" y="62556"/>
            <a:ext cx="69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B6C24-6E3E-F48D-820D-245781804CDD}"/>
              </a:ext>
            </a:extLst>
          </p:cNvPr>
          <p:cNvSpPr txBox="1"/>
          <p:nvPr/>
        </p:nvSpPr>
        <p:spPr>
          <a:xfrm>
            <a:off x="6102440" y="62556"/>
            <a:ext cx="10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C166D-DFEC-7F69-4158-EA32CC1F548C}"/>
              </a:ext>
            </a:extLst>
          </p:cNvPr>
          <p:cNvSpPr txBox="1"/>
          <p:nvPr/>
        </p:nvSpPr>
        <p:spPr>
          <a:xfrm>
            <a:off x="7750909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94949"/>
                </a:solidFill>
                <a:latin typeface="+mj-lt"/>
              </a:rPr>
              <a:t>interactivity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6E03F79-4FA6-AF1B-4858-3BAF70A41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947" y="2299140"/>
            <a:ext cx="10758901" cy="41852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8C5D49-4009-AAB7-DDB4-FDDF17C2E956}"/>
              </a:ext>
            </a:extLst>
          </p:cNvPr>
          <p:cNvSpPr txBox="1"/>
          <p:nvPr/>
        </p:nvSpPr>
        <p:spPr>
          <a:xfrm>
            <a:off x="9271863" y="3022866"/>
            <a:ext cx="176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Station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3D63A-B19F-64E4-8E81-25D918F8B4A8}"/>
              </a:ext>
            </a:extLst>
          </p:cNvPr>
          <p:cNvSpPr txBox="1"/>
          <p:nvPr/>
        </p:nvSpPr>
        <p:spPr>
          <a:xfrm>
            <a:off x="9411774" y="3408400"/>
            <a:ext cx="130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XX  ̊F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0EFD8-7E5F-AF7E-E9FB-E835816227B2}"/>
              </a:ext>
            </a:extLst>
          </p:cNvPr>
          <p:cNvSpPr txBox="1"/>
          <p:nvPr/>
        </p:nvSpPr>
        <p:spPr>
          <a:xfrm>
            <a:off x="9524479" y="4189793"/>
            <a:ext cx="108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Date |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91464D-D071-00E0-FE1E-E3BE3DF5A2D5}"/>
              </a:ext>
            </a:extLst>
          </p:cNvPr>
          <p:cNvSpPr txBox="1"/>
          <p:nvPr/>
        </p:nvSpPr>
        <p:spPr>
          <a:xfrm>
            <a:off x="667899" y="2473108"/>
            <a:ext cx="176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Map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507E5F-7AD8-3E9F-04A9-4F63BB65E90D}"/>
              </a:ext>
            </a:extLst>
          </p:cNvPr>
          <p:cNvSpPr txBox="1"/>
          <p:nvPr/>
        </p:nvSpPr>
        <p:spPr>
          <a:xfrm>
            <a:off x="9051931" y="4638694"/>
            <a:ext cx="2025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Dewpoint …………….. XX</a:t>
            </a:r>
          </a:p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Humidity ……………… XX</a:t>
            </a:r>
          </a:p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Wind ……………………  XX</a:t>
            </a:r>
          </a:p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Precipitation ………… XX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FED0B7-8A44-00BE-3EC0-1CF7CA97F15E}"/>
              </a:ext>
            </a:extLst>
          </p:cNvPr>
          <p:cNvSpPr/>
          <p:nvPr/>
        </p:nvSpPr>
        <p:spPr>
          <a:xfrm>
            <a:off x="8728924" y="2231595"/>
            <a:ext cx="2828096" cy="432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6A0597-1616-835B-AC01-7B7E92930ABB}"/>
              </a:ext>
            </a:extLst>
          </p:cNvPr>
          <p:cNvSpPr txBox="1"/>
          <p:nvPr/>
        </p:nvSpPr>
        <p:spPr>
          <a:xfrm>
            <a:off x="9051931" y="3022866"/>
            <a:ext cx="176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T Sans" panose="020B0503020203020204" pitchFamily="34" charset="0"/>
              </a:rPr>
              <a:t>Station 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C4FAD9-B897-843B-A4E5-5BDDB4F05901}"/>
              </a:ext>
            </a:extLst>
          </p:cNvPr>
          <p:cNvSpPr txBox="1"/>
          <p:nvPr/>
        </p:nvSpPr>
        <p:spPr>
          <a:xfrm>
            <a:off x="9051931" y="3387715"/>
            <a:ext cx="130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XX  ̊F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00F51E-ED53-2608-A1E4-56B1C92B3085}"/>
              </a:ext>
            </a:extLst>
          </p:cNvPr>
          <p:cNvSpPr txBox="1"/>
          <p:nvPr/>
        </p:nvSpPr>
        <p:spPr>
          <a:xfrm>
            <a:off x="9051931" y="3766342"/>
            <a:ext cx="108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T Sans" panose="020B0503020203020204" pitchFamily="34" charset="0"/>
              </a:rPr>
              <a:t>Date |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135189-D423-ED9B-05A5-C8B286381072}"/>
              </a:ext>
            </a:extLst>
          </p:cNvPr>
          <p:cNvSpPr txBox="1"/>
          <p:nvPr/>
        </p:nvSpPr>
        <p:spPr>
          <a:xfrm>
            <a:off x="9051931" y="4098640"/>
            <a:ext cx="2025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T Sans" panose="020B0503020203020204" pitchFamily="34" charset="0"/>
              </a:rPr>
              <a:t>Dewpoint …………….. XX</a:t>
            </a:r>
          </a:p>
          <a:p>
            <a:r>
              <a:rPr lang="en-US" sz="1400" dirty="0">
                <a:latin typeface="PT Sans" panose="020B0503020203020204" pitchFamily="34" charset="0"/>
              </a:rPr>
              <a:t>Humidity ……………… XX</a:t>
            </a:r>
          </a:p>
          <a:p>
            <a:r>
              <a:rPr lang="en-US" sz="1400" dirty="0">
                <a:latin typeface="PT Sans" panose="020B0503020203020204" pitchFamily="34" charset="0"/>
              </a:rPr>
              <a:t>Wind ……………………  XX</a:t>
            </a:r>
          </a:p>
          <a:p>
            <a:r>
              <a:rPr lang="en-US" sz="1400" dirty="0">
                <a:latin typeface="PT Sans" panose="020B0503020203020204" pitchFamily="34" charset="0"/>
              </a:rPr>
              <a:t>Precipitation ………… XX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1A5C5B-72E6-1EEF-5651-35E9037E5328}"/>
              </a:ext>
            </a:extLst>
          </p:cNvPr>
          <p:cNvSpPr/>
          <p:nvPr/>
        </p:nvSpPr>
        <p:spPr>
          <a:xfrm>
            <a:off x="6729000" y="3766744"/>
            <a:ext cx="153486" cy="153486"/>
          </a:xfrm>
          <a:prstGeom prst="ellipse">
            <a:avLst/>
          </a:prstGeom>
          <a:solidFill>
            <a:srgbClr val="F0716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278755-E3C1-75EA-9CC4-C563DAFE0831}"/>
              </a:ext>
            </a:extLst>
          </p:cNvPr>
          <p:cNvSpPr/>
          <p:nvPr/>
        </p:nvSpPr>
        <p:spPr>
          <a:xfrm>
            <a:off x="615946" y="2436249"/>
            <a:ext cx="3483512" cy="461693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D61563-36D8-3392-6124-46C219538A5B}"/>
              </a:ext>
            </a:extLst>
          </p:cNvPr>
          <p:cNvSpPr txBox="1"/>
          <p:nvPr/>
        </p:nvSpPr>
        <p:spPr>
          <a:xfrm>
            <a:off x="648019" y="2468521"/>
            <a:ext cx="159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1912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B5DC-0375-76D6-4D4A-7F17D6FA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4" y="1369341"/>
            <a:ext cx="7325337" cy="1325563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3414D"/>
                </a:solidFill>
                <a:effectLst/>
              </a:rPr>
              <a:t>… So which kind of dashboard is </a:t>
            </a:r>
            <a:r>
              <a:rPr lang="en-US" b="1" i="0" u="none" strike="noStrike" dirty="0">
                <a:solidFill>
                  <a:srgbClr val="03414D"/>
                </a:solidFill>
                <a:effectLst/>
              </a:rPr>
              <a:t>better</a:t>
            </a:r>
            <a:r>
              <a:rPr lang="en-US" b="0" i="0" u="none" strike="noStrike" dirty="0">
                <a:solidFill>
                  <a:srgbClr val="03414D"/>
                </a:solidFill>
                <a:effectLst/>
              </a:rPr>
              <a:t>?</a:t>
            </a:r>
            <a:endParaRPr lang="en-US" dirty="0">
              <a:solidFill>
                <a:srgbClr val="03414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08E5-C7FE-6243-EFE1-E69B2BEF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04" y="3350141"/>
            <a:ext cx="10515600" cy="160897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>
                <a:solidFill>
                  <a:srgbClr val="03414D"/>
                </a:solidFill>
                <a:latin typeface="Calibri" panose="020F0502020204030204" pitchFamily="34" charset="0"/>
              </a:rPr>
              <a:t>We need to know what users are looking for, first</a:t>
            </a:r>
          </a:p>
          <a:p>
            <a:pPr fontAlgn="base"/>
            <a:r>
              <a:rPr lang="en-US" dirty="0">
                <a:solidFill>
                  <a:srgbClr val="03414D"/>
                </a:solidFill>
                <a:latin typeface="Calibri" panose="020F0502020204030204" pitchFamily="34" charset="0"/>
              </a:rPr>
              <a:t>Our next steps for this research include </a:t>
            </a:r>
            <a:r>
              <a:rPr lang="en-US" b="1" dirty="0">
                <a:solidFill>
                  <a:srgbClr val="03414D"/>
                </a:solidFill>
                <a:latin typeface="Calibri" panose="020F0502020204030204" pitchFamily="34" charset="0"/>
              </a:rPr>
              <a:t>usability testing</a:t>
            </a:r>
            <a:r>
              <a:rPr lang="en-US" dirty="0">
                <a:solidFill>
                  <a:srgbClr val="03414D"/>
                </a:solidFill>
                <a:latin typeface="Calibri" panose="020F0502020204030204" pitchFamily="34" charset="0"/>
              </a:rPr>
              <a:t> </a:t>
            </a:r>
          </a:p>
          <a:p>
            <a:pPr lvl="1" fontAlgn="base"/>
            <a:r>
              <a:rPr lang="en-US" dirty="0">
                <a:solidFill>
                  <a:srgbClr val="03414D"/>
                </a:solidFill>
                <a:latin typeface="Calibri" panose="020F0502020204030204" pitchFamily="34" charset="0"/>
              </a:rPr>
              <a:t>The results will lead to new design that will be tested with emergency managers​</a:t>
            </a:r>
            <a:endParaRPr lang="en-US" dirty="0">
              <a:solidFill>
                <a:srgbClr val="03414D"/>
              </a:solidFill>
              <a:latin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F12712-37D7-C477-6B5C-A838A84F0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387" y="2188457"/>
            <a:ext cx="794612" cy="8236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25FA17B-6618-3BAE-9048-EA84036EE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995902" y="53806"/>
            <a:ext cx="2079938" cy="20753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1DDE7-3242-1EFD-C3F1-2C6D496711CE}"/>
              </a:ext>
            </a:extLst>
          </p:cNvPr>
          <p:cNvSpPr/>
          <p:nvPr/>
        </p:nvSpPr>
        <p:spPr>
          <a:xfrm rot="17839465" flipH="1">
            <a:off x="8218456" y="1062597"/>
            <a:ext cx="2810152" cy="57771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CCAD22-7AED-236F-B5DE-001F13BB72C2}"/>
              </a:ext>
            </a:extLst>
          </p:cNvPr>
          <p:cNvSpPr/>
          <p:nvPr/>
        </p:nvSpPr>
        <p:spPr>
          <a:xfrm rot="17839465" flipH="1">
            <a:off x="9109656" y="422331"/>
            <a:ext cx="1368795" cy="57771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AEDF1-977C-22A0-6420-51BF562967C0}"/>
              </a:ext>
            </a:extLst>
          </p:cNvPr>
          <p:cNvSpPr/>
          <p:nvPr/>
        </p:nvSpPr>
        <p:spPr>
          <a:xfrm rot="17839465" flipH="1">
            <a:off x="9422157" y="235476"/>
            <a:ext cx="650739" cy="5777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9B301-826B-7C1A-AABF-73EE977939E2}"/>
              </a:ext>
            </a:extLst>
          </p:cNvPr>
          <p:cNvSpPr/>
          <p:nvPr/>
        </p:nvSpPr>
        <p:spPr>
          <a:xfrm rot="5400000" flipH="1">
            <a:off x="3923338" y="2658166"/>
            <a:ext cx="80261" cy="792694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4543C-6698-8D4C-6F16-B631ACD2FBC2}"/>
              </a:ext>
            </a:extLst>
          </p:cNvPr>
          <p:cNvSpPr/>
          <p:nvPr/>
        </p:nvSpPr>
        <p:spPr>
          <a:xfrm rot="5400000" flipH="1">
            <a:off x="3250802" y="2944353"/>
            <a:ext cx="109929" cy="6611537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73DC4-5749-5FE9-4703-0B3C5ECD75C8}"/>
              </a:ext>
            </a:extLst>
          </p:cNvPr>
          <p:cNvSpPr/>
          <p:nvPr/>
        </p:nvSpPr>
        <p:spPr>
          <a:xfrm rot="5400000" flipH="1">
            <a:off x="2655300" y="3774313"/>
            <a:ext cx="81907" cy="5392509"/>
          </a:xfrm>
          <a:prstGeom prst="rect">
            <a:avLst/>
          </a:prstGeom>
          <a:solidFill>
            <a:srgbClr val="FF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D6E55-5D97-80A1-04DE-89E710368503}"/>
              </a:ext>
            </a:extLst>
          </p:cNvPr>
          <p:cNvSpPr/>
          <p:nvPr/>
        </p:nvSpPr>
        <p:spPr>
          <a:xfrm rot="5400000" flipH="1">
            <a:off x="1880000" y="4920501"/>
            <a:ext cx="64721" cy="3824724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3AAEA-FF25-A742-2592-8BC673A4B714}"/>
              </a:ext>
            </a:extLst>
          </p:cNvPr>
          <p:cNvSpPr/>
          <p:nvPr/>
        </p:nvSpPr>
        <p:spPr>
          <a:xfrm rot="5400000" flipH="1">
            <a:off x="2202731" y="4476854"/>
            <a:ext cx="70247" cy="4475710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4DE028-3C0F-B6A5-83EA-1ADC18326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1359" y="389318"/>
            <a:ext cx="794612" cy="8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B5DC-0375-76D6-4D4A-7F17D6FA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2" y="840994"/>
            <a:ext cx="732533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3414D"/>
                </a:solidFill>
              </a:rPr>
              <a:t>Parting design tips…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F12712-37D7-C477-6B5C-A838A84F0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387" y="2188457"/>
            <a:ext cx="794612" cy="8236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25FA17B-6618-3BAE-9048-EA84036EE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995902" y="53806"/>
            <a:ext cx="2079938" cy="20753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1DDE7-3242-1EFD-C3F1-2C6D496711CE}"/>
              </a:ext>
            </a:extLst>
          </p:cNvPr>
          <p:cNvSpPr/>
          <p:nvPr/>
        </p:nvSpPr>
        <p:spPr>
          <a:xfrm rot="17839465" flipH="1">
            <a:off x="8218456" y="1062597"/>
            <a:ext cx="2810152" cy="57771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CCAD22-7AED-236F-B5DE-001F13BB72C2}"/>
              </a:ext>
            </a:extLst>
          </p:cNvPr>
          <p:cNvSpPr/>
          <p:nvPr/>
        </p:nvSpPr>
        <p:spPr>
          <a:xfrm rot="17839465" flipH="1">
            <a:off x="9109656" y="422331"/>
            <a:ext cx="1368795" cy="57771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AEDF1-977C-22A0-6420-51BF562967C0}"/>
              </a:ext>
            </a:extLst>
          </p:cNvPr>
          <p:cNvSpPr/>
          <p:nvPr/>
        </p:nvSpPr>
        <p:spPr>
          <a:xfrm rot="17839465" flipH="1">
            <a:off x="9422157" y="235476"/>
            <a:ext cx="650739" cy="5777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D4A495-D76E-402A-3BA1-065AC6C71794}"/>
              </a:ext>
            </a:extLst>
          </p:cNvPr>
          <p:cNvSpPr/>
          <p:nvPr/>
        </p:nvSpPr>
        <p:spPr>
          <a:xfrm rot="5400000" flipH="1">
            <a:off x="3923338" y="2658166"/>
            <a:ext cx="80261" cy="792694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01DF4B-AA2A-A959-E3E3-3955C8D98885}"/>
              </a:ext>
            </a:extLst>
          </p:cNvPr>
          <p:cNvSpPr/>
          <p:nvPr/>
        </p:nvSpPr>
        <p:spPr>
          <a:xfrm rot="5400000" flipH="1">
            <a:off x="3250802" y="2944353"/>
            <a:ext cx="109929" cy="6611537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9D245B-093A-2B18-948E-8E8328339F07}"/>
              </a:ext>
            </a:extLst>
          </p:cNvPr>
          <p:cNvSpPr/>
          <p:nvPr/>
        </p:nvSpPr>
        <p:spPr>
          <a:xfrm rot="5400000" flipH="1">
            <a:off x="2655300" y="3774313"/>
            <a:ext cx="81907" cy="5392509"/>
          </a:xfrm>
          <a:prstGeom prst="rect">
            <a:avLst/>
          </a:prstGeom>
          <a:solidFill>
            <a:srgbClr val="FF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18191F-A510-0B8B-B613-78E34EBB1F08}"/>
              </a:ext>
            </a:extLst>
          </p:cNvPr>
          <p:cNvSpPr/>
          <p:nvPr/>
        </p:nvSpPr>
        <p:spPr>
          <a:xfrm rot="5400000" flipH="1">
            <a:off x="1880000" y="4920501"/>
            <a:ext cx="64721" cy="3824724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03B14E-6572-2C69-C4D6-965017F47314}"/>
              </a:ext>
            </a:extLst>
          </p:cNvPr>
          <p:cNvSpPr/>
          <p:nvPr/>
        </p:nvSpPr>
        <p:spPr>
          <a:xfrm rot="5400000" flipH="1">
            <a:off x="2202731" y="4476854"/>
            <a:ext cx="70247" cy="4475710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A2845AC-CA24-53DF-B1EA-2C285CF02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1359" y="389318"/>
            <a:ext cx="794612" cy="8236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92BAB5-AC4A-E6E8-4015-F045B90663BB}"/>
              </a:ext>
            </a:extLst>
          </p:cNvPr>
          <p:cNvSpPr/>
          <p:nvPr/>
        </p:nvSpPr>
        <p:spPr>
          <a:xfrm>
            <a:off x="957637" y="2426449"/>
            <a:ext cx="1607685" cy="429311"/>
          </a:xfrm>
          <a:prstGeom prst="rect">
            <a:avLst/>
          </a:prstGeom>
          <a:solidFill>
            <a:srgbClr val="034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99295CE2-1730-5799-BDF6-E4D0BD515F82}"/>
              </a:ext>
            </a:extLst>
          </p:cNvPr>
          <p:cNvSpPr txBox="1"/>
          <p:nvPr/>
        </p:nvSpPr>
        <p:spPr>
          <a:xfrm>
            <a:off x="1289845" y="2457134"/>
            <a:ext cx="89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B372A1-C0DE-7544-4CEF-CF0DAADA0005}"/>
              </a:ext>
            </a:extLst>
          </p:cNvPr>
          <p:cNvSpPr/>
          <p:nvPr/>
        </p:nvSpPr>
        <p:spPr>
          <a:xfrm>
            <a:off x="3610262" y="2426449"/>
            <a:ext cx="1607685" cy="429311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1A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C650A4-61CC-62DE-8AC1-FF20A721D1D6}"/>
              </a:ext>
            </a:extLst>
          </p:cNvPr>
          <p:cNvSpPr/>
          <p:nvPr/>
        </p:nvSpPr>
        <p:spPr>
          <a:xfrm>
            <a:off x="6213792" y="2426449"/>
            <a:ext cx="1607685" cy="429311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89AEE3-A43C-BEF1-A474-FDCAF23E9B11}"/>
              </a:ext>
            </a:extLst>
          </p:cNvPr>
          <p:cNvSpPr/>
          <p:nvPr/>
        </p:nvSpPr>
        <p:spPr>
          <a:xfrm>
            <a:off x="9045726" y="2426449"/>
            <a:ext cx="1607685" cy="42931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2F740E14-4902-3D33-A847-CEBE1FCEFF4B}"/>
              </a:ext>
            </a:extLst>
          </p:cNvPr>
          <p:cNvSpPr txBox="1"/>
          <p:nvPr/>
        </p:nvSpPr>
        <p:spPr>
          <a:xfrm>
            <a:off x="4109053" y="2457134"/>
            <a:ext cx="63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style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D3283E42-5378-4C0E-32FF-DCD71DACE9E7}"/>
              </a:ext>
            </a:extLst>
          </p:cNvPr>
          <p:cNvSpPr txBox="1"/>
          <p:nvPr/>
        </p:nvSpPr>
        <p:spPr>
          <a:xfrm>
            <a:off x="6497404" y="2457134"/>
            <a:ext cx="108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structure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36534CC1-1B9F-5762-A93C-A6E78B367578}"/>
              </a:ext>
            </a:extLst>
          </p:cNvPr>
          <p:cNvSpPr txBox="1"/>
          <p:nvPr/>
        </p:nvSpPr>
        <p:spPr>
          <a:xfrm>
            <a:off x="9229712" y="2457134"/>
            <a:ext cx="13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interactivity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9085DB-077F-9A27-C968-B901F7C5B615}"/>
              </a:ext>
            </a:extLst>
          </p:cNvPr>
          <p:cNvSpPr txBox="1"/>
          <p:nvPr/>
        </p:nvSpPr>
        <p:spPr>
          <a:xfrm>
            <a:off x="485001" y="3047114"/>
            <a:ext cx="255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Prioritize the end-user, when choosing what you include on your site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A0F6F8-1946-58C1-7CDE-6F51E11112CC}"/>
              </a:ext>
            </a:extLst>
          </p:cNvPr>
          <p:cNvSpPr txBox="1"/>
          <p:nvPr/>
        </p:nvSpPr>
        <p:spPr>
          <a:xfrm>
            <a:off x="3269261" y="3047114"/>
            <a:ext cx="2314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high contrast to draw the eye to important information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01A3C2-FD16-CF06-6FDB-936FD22B5727}"/>
              </a:ext>
            </a:extLst>
          </p:cNvPr>
          <p:cNvSpPr txBox="1"/>
          <p:nvPr/>
        </p:nvSpPr>
        <p:spPr>
          <a:xfrm>
            <a:off x="5808899" y="3063097"/>
            <a:ext cx="255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 deliberate choices about where you place things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B1F15A-A79C-EEA4-6452-8F7DD2354B00}"/>
              </a:ext>
            </a:extLst>
          </p:cNvPr>
          <p:cNvSpPr txBox="1"/>
          <p:nvPr/>
        </p:nvSpPr>
        <p:spPr>
          <a:xfrm>
            <a:off x="8564704" y="3047114"/>
            <a:ext cx="255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 interactable items clearly or make visual feedback obvious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1CCF4F9-A295-20AA-1A1D-9B35FB56C058}"/>
              </a:ext>
            </a:extLst>
          </p:cNvPr>
          <p:cNvSpPr/>
          <p:nvPr/>
        </p:nvSpPr>
        <p:spPr>
          <a:xfrm>
            <a:off x="4239527" y="4700835"/>
            <a:ext cx="374175" cy="374175"/>
          </a:xfrm>
          <a:prstGeom prst="ellipse">
            <a:avLst/>
          </a:prstGeom>
          <a:solidFill>
            <a:srgbClr val="24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C43BDA-4C1E-C5A0-D76C-72347B414416}"/>
              </a:ext>
            </a:extLst>
          </p:cNvPr>
          <p:cNvSpPr/>
          <p:nvPr/>
        </p:nvSpPr>
        <p:spPr>
          <a:xfrm>
            <a:off x="4743908" y="4700835"/>
            <a:ext cx="374175" cy="374175"/>
          </a:xfrm>
          <a:prstGeom prst="ellipse">
            <a:avLst/>
          </a:prstGeom>
          <a:solidFill>
            <a:srgbClr val="24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BE22A9-C550-7826-825D-C78B592DF511}"/>
              </a:ext>
            </a:extLst>
          </p:cNvPr>
          <p:cNvSpPr/>
          <p:nvPr/>
        </p:nvSpPr>
        <p:spPr>
          <a:xfrm>
            <a:off x="4239526" y="5179755"/>
            <a:ext cx="374175" cy="374175"/>
          </a:xfrm>
          <a:prstGeom prst="ellipse">
            <a:avLst/>
          </a:prstGeom>
          <a:solidFill>
            <a:srgbClr val="24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EF0AB35-8132-664A-5E5A-22B8FBFA3612}"/>
              </a:ext>
            </a:extLst>
          </p:cNvPr>
          <p:cNvSpPr/>
          <p:nvPr/>
        </p:nvSpPr>
        <p:spPr>
          <a:xfrm>
            <a:off x="4743908" y="5179755"/>
            <a:ext cx="374175" cy="374175"/>
          </a:xfrm>
          <a:prstGeom prst="ellipse">
            <a:avLst/>
          </a:prstGeom>
          <a:solidFill>
            <a:srgbClr val="00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759F55-5765-BBB3-7962-CFE2614D2596}"/>
              </a:ext>
            </a:extLst>
          </p:cNvPr>
          <p:cNvSpPr/>
          <p:nvPr/>
        </p:nvSpPr>
        <p:spPr>
          <a:xfrm>
            <a:off x="4239527" y="4232590"/>
            <a:ext cx="374175" cy="374175"/>
          </a:xfrm>
          <a:prstGeom prst="ellipse">
            <a:avLst/>
          </a:prstGeom>
          <a:solidFill>
            <a:srgbClr val="24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B04CB18-E512-A12B-B9CD-033276AA32A6}"/>
              </a:ext>
            </a:extLst>
          </p:cNvPr>
          <p:cNvSpPr/>
          <p:nvPr/>
        </p:nvSpPr>
        <p:spPr>
          <a:xfrm>
            <a:off x="4743908" y="4232590"/>
            <a:ext cx="374175" cy="374175"/>
          </a:xfrm>
          <a:prstGeom prst="ellipse">
            <a:avLst/>
          </a:prstGeom>
          <a:solidFill>
            <a:srgbClr val="24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0C0832-80C5-A508-C168-6FF8ECAA615F}"/>
              </a:ext>
            </a:extLst>
          </p:cNvPr>
          <p:cNvSpPr/>
          <p:nvPr/>
        </p:nvSpPr>
        <p:spPr>
          <a:xfrm>
            <a:off x="3735144" y="4700835"/>
            <a:ext cx="374175" cy="374175"/>
          </a:xfrm>
          <a:prstGeom prst="ellipse">
            <a:avLst/>
          </a:prstGeom>
          <a:solidFill>
            <a:srgbClr val="24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81F1843-5788-B3AB-4BCA-62EA31F5CDD3}"/>
              </a:ext>
            </a:extLst>
          </p:cNvPr>
          <p:cNvSpPr/>
          <p:nvPr/>
        </p:nvSpPr>
        <p:spPr>
          <a:xfrm>
            <a:off x="3735143" y="5179755"/>
            <a:ext cx="374175" cy="374175"/>
          </a:xfrm>
          <a:prstGeom prst="ellipse">
            <a:avLst/>
          </a:prstGeom>
          <a:solidFill>
            <a:srgbClr val="24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4C08C3-762A-7D07-FA75-05FB11591391}"/>
              </a:ext>
            </a:extLst>
          </p:cNvPr>
          <p:cNvSpPr/>
          <p:nvPr/>
        </p:nvSpPr>
        <p:spPr>
          <a:xfrm>
            <a:off x="3735144" y="4232590"/>
            <a:ext cx="374175" cy="374175"/>
          </a:xfrm>
          <a:prstGeom prst="ellipse">
            <a:avLst/>
          </a:prstGeom>
          <a:solidFill>
            <a:srgbClr val="24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A3CE07-4401-881C-00CE-2B22006A431F}"/>
              </a:ext>
            </a:extLst>
          </p:cNvPr>
          <p:cNvSpPr/>
          <p:nvPr/>
        </p:nvSpPr>
        <p:spPr>
          <a:xfrm>
            <a:off x="6060142" y="4217031"/>
            <a:ext cx="758932" cy="1413267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50B91C-95D7-EB9D-622D-5813A164E3C3}"/>
              </a:ext>
            </a:extLst>
          </p:cNvPr>
          <p:cNvSpPr/>
          <p:nvPr/>
        </p:nvSpPr>
        <p:spPr>
          <a:xfrm>
            <a:off x="6846457" y="4217031"/>
            <a:ext cx="1236226" cy="692496"/>
          </a:xfrm>
          <a:prstGeom prst="rect">
            <a:avLst/>
          </a:prstGeom>
          <a:solidFill>
            <a:srgbClr val="4B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80B13C-B50D-EF6A-B498-9A789024F674}"/>
              </a:ext>
            </a:extLst>
          </p:cNvPr>
          <p:cNvSpPr/>
          <p:nvPr/>
        </p:nvSpPr>
        <p:spPr>
          <a:xfrm>
            <a:off x="6846457" y="4937802"/>
            <a:ext cx="1236226" cy="692496"/>
          </a:xfrm>
          <a:prstGeom prst="rect">
            <a:avLst/>
          </a:prstGeom>
          <a:solidFill>
            <a:srgbClr val="B8E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0FCA93-4FCA-B210-CE11-A85485F52259}"/>
              </a:ext>
            </a:extLst>
          </p:cNvPr>
          <p:cNvSpPr/>
          <p:nvPr/>
        </p:nvSpPr>
        <p:spPr>
          <a:xfrm>
            <a:off x="9275174" y="4284912"/>
            <a:ext cx="374175" cy="374175"/>
          </a:xfrm>
          <a:prstGeom prst="ellipse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1E28EFE-5CF9-E25D-3C94-46F5975D20DA}"/>
              </a:ext>
            </a:extLst>
          </p:cNvPr>
          <p:cNvSpPr/>
          <p:nvPr/>
        </p:nvSpPr>
        <p:spPr>
          <a:xfrm>
            <a:off x="10102059" y="4284538"/>
            <a:ext cx="374175" cy="3741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94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Mouse Arrow transparent PNG - StickPNG">
            <a:extLst>
              <a:ext uri="{FF2B5EF4-FFF2-40B4-BE49-F238E27FC236}">
                <a16:creationId xmlns:a16="http://schemas.microsoft.com/office/drawing/2014/main" id="{E469C3D2-32C6-1D9B-65C3-16AB2D491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308" y="4541687"/>
            <a:ext cx="315103" cy="4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7E42CF4-7566-E8C5-2067-01BABAF93437}"/>
              </a:ext>
            </a:extLst>
          </p:cNvPr>
          <p:cNvSpPr/>
          <p:nvPr/>
        </p:nvSpPr>
        <p:spPr>
          <a:xfrm>
            <a:off x="8612403" y="5179755"/>
            <a:ext cx="1236226" cy="4293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7">
            <a:extLst>
              <a:ext uri="{FF2B5EF4-FFF2-40B4-BE49-F238E27FC236}">
                <a16:creationId xmlns:a16="http://schemas.microsoft.com/office/drawing/2014/main" id="{FED52985-7D32-9D6E-01DA-C08E7D0E22CD}"/>
              </a:ext>
            </a:extLst>
          </p:cNvPr>
          <p:cNvSpPr txBox="1"/>
          <p:nvPr/>
        </p:nvSpPr>
        <p:spPr>
          <a:xfrm>
            <a:off x="8643088" y="5217963"/>
            <a:ext cx="122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hover here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830A89-2A14-E0BA-B788-826410504C4A}"/>
              </a:ext>
            </a:extLst>
          </p:cNvPr>
          <p:cNvSpPr/>
          <p:nvPr/>
        </p:nvSpPr>
        <p:spPr>
          <a:xfrm>
            <a:off x="9967508" y="5179755"/>
            <a:ext cx="1236226" cy="429311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BF5A042F-C588-9A2A-B7FF-1DA66F7EEA78}"/>
              </a:ext>
            </a:extLst>
          </p:cNvPr>
          <p:cNvSpPr txBox="1"/>
          <p:nvPr/>
        </p:nvSpPr>
        <p:spPr>
          <a:xfrm>
            <a:off x="9998193" y="5217963"/>
            <a:ext cx="122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hover here</a:t>
            </a:r>
          </a:p>
        </p:txBody>
      </p:sp>
      <p:pic>
        <p:nvPicPr>
          <p:cNvPr id="54" name="Picture 2" descr="Mouse Arrow transparent PNG - StickPNG">
            <a:extLst>
              <a:ext uri="{FF2B5EF4-FFF2-40B4-BE49-F238E27FC236}">
                <a16:creationId xmlns:a16="http://schemas.microsoft.com/office/drawing/2014/main" id="{601292FE-F308-3D22-040F-8BF4486A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865" y="5458956"/>
            <a:ext cx="315103" cy="4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Graphic 55" descr="Thermometer with solid fill">
            <a:extLst>
              <a:ext uri="{FF2B5EF4-FFF2-40B4-BE49-F238E27FC236}">
                <a16:creationId xmlns:a16="http://schemas.microsoft.com/office/drawing/2014/main" id="{61403C34-526F-DBE7-6ABD-8744870B3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5737" y="4120720"/>
            <a:ext cx="1531823" cy="1531823"/>
          </a:xfrm>
          <a:prstGeom prst="rect">
            <a:avLst/>
          </a:prstGeom>
        </p:spPr>
      </p:pic>
      <p:pic>
        <p:nvPicPr>
          <p:cNvPr id="60" name="Graphic 59" descr="Bar chart outline">
            <a:extLst>
              <a:ext uri="{FF2B5EF4-FFF2-40B4-BE49-F238E27FC236}">
                <a16:creationId xmlns:a16="http://schemas.microsoft.com/office/drawing/2014/main" id="{D21F535B-48E4-435B-E9BB-55A44D3ECA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6674" y="4119026"/>
            <a:ext cx="810381" cy="810381"/>
          </a:xfrm>
          <a:prstGeom prst="rect">
            <a:avLst/>
          </a:prstGeom>
        </p:spPr>
      </p:pic>
      <p:pic>
        <p:nvPicPr>
          <p:cNvPr id="62" name="Graphic 61" descr="Pie chart with solid fill">
            <a:extLst>
              <a:ext uri="{FF2B5EF4-FFF2-40B4-BE49-F238E27FC236}">
                <a16:creationId xmlns:a16="http://schemas.microsoft.com/office/drawing/2014/main" id="{8A0474D6-9533-AAF5-C0E6-8D12FFC2C0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14057" y="4855832"/>
            <a:ext cx="810381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/>
      <p:bldP spid="52" grpId="0" animBg="1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38E40D-75C8-15FD-4C41-851463617331}"/>
              </a:ext>
            </a:extLst>
          </p:cNvPr>
          <p:cNvSpPr/>
          <p:nvPr/>
        </p:nvSpPr>
        <p:spPr>
          <a:xfrm>
            <a:off x="-3" y="1325260"/>
            <a:ext cx="12192000" cy="1364114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08E5-C7FE-6243-EFE1-E69B2BEF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141" y="2811243"/>
            <a:ext cx="3763422" cy="450548"/>
          </a:xfrm>
        </p:spPr>
        <p:txBody>
          <a:bodyPr>
            <a:normAutofit lnSpcReduction="10000"/>
          </a:bodyPr>
          <a:lstStyle/>
          <a:p>
            <a:pPr marL="0" indent="0" algn="ctr" rtl="0" fontAlgn="base">
              <a:buNone/>
            </a:pPr>
            <a:r>
              <a:rPr lang="en-US" b="0" i="0" u="none" strike="noStrike" dirty="0">
                <a:solidFill>
                  <a:srgbClr val="03414D"/>
                </a:solidFill>
                <a:effectLst/>
                <a:latin typeface="Calibri" panose="020F0502020204030204" pitchFamily="34" charset="0"/>
              </a:rPr>
              <a:t>Questions</a:t>
            </a:r>
            <a:r>
              <a:rPr lang="en-US" dirty="0">
                <a:solidFill>
                  <a:srgbClr val="03414D"/>
                </a:solidFill>
                <a:latin typeface="Calibri" panose="020F0502020204030204" pitchFamily="34" charset="0"/>
              </a:rPr>
              <a:t>? C</a:t>
            </a:r>
            <a:r>
              <a:rPr lang="en-US" b="0" i="0" u="none" strike="noStrike" dirty="0">
                <a:solidFill>
                  <a:srgbClr val="03414D"/>
                </a:solidFill>
                <a:effectLst/>
                <a:latin typeface="Calibri" panose="020F0502020204030204" pitchFamily="34" charset="0"/>
              </a:rPr>
              <a:t>omments?</a:t>
            </a:r>
            <a:endParaRPr lang="en-US" b="0" i="0" dirty="0">
              <a:solidFill>
                <a:srgbClr val="0341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0CE71-5E8A-BF66-EA11-8BC737392861}"/>
              </a:ext>
            </a:extLst>
          </p:cNvPr>
          <p:cNvSpPr txBox="1">
            <a:spLocks/>
          </p:cNvSpPr>
          <p:nvPr/>
        </p:nvSpPr>
        <p:spPr>
          <a:xfrm>
            <a:off x="3599306" y="5760382"/>
            <a:ext cx="1886283" cy="272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3414D"/>
                </a:solidFill>
                <a:latin typeface="Calibri" panose="020F0502020204030204" pitchFamily="34" charset="0"/>
              </a:rPr>
              <a:t>solivas</a:t>
            </a:r>
            <a:r>
              <a:rPr lang="en-US" sz="1600" dirty="0">
                <a:solidFill>
                  <a:srgbClr val="03414D"/>
                </a:solidFill>
                <a:latin typeface="Calibri" panose="020F0502020204030204" pitchFamily="34" charset="0"/>
              </a:rPr>
              <a:t>@albany.edu</a:t>
            </a:r>
            <a:endParaRPr lang="en-US" sz="1600" dirty="0">
              <a:solidFill>
                <a:srgbClr val="03414D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04BFC-9268-D957-F05A-1B60C517F7E2}"/>
              </a:ext>
            </a:extLst>
          </p:cNvPr>
          <p:cNvSpPr/>
          <p:nvPr/>
        </p:nvSpPr>
        <p:spPr>
          <a:xfrm rot="17839465" flipH="1">
            <a:off x="11089564" y="569335"/>
            <a:ext cx="1479261" cy="52440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C431F-DB23-BDA7-BDD3-4B7DA522661D}"/>
              </a:ext>
            </a:extLst>
          </p:cNvPr>
          <p:cNvSpPr/>
          <p:nvPr/>
        </p:nvSpPr>
        <p:spPr>
          <a:xfrm rot="17839465" flipH="1">
            <a:off x="11547192" y="196509"/>
            <a:ext cx="342548" cy="52439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8F395-2D2A-6E58-6F3E-E63914FEB310}"/>
              </a:ext>
            </a:extLst>
          </p:cNvPr>
          <p:cNvSpPr/>
          <p:nvPr/>
        </p:nvSpPr>
        <p:spPr>
          <a:xfrm rot="5400000" flipH="1">
            <a:off x="5532107" y="1049395"/>
            <a:ext cx="92169" cy="11156389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C44897-3524-778F-CB74-B9BB85561C44}"/>
              </a:ext>
            </a:extLst>
          </p:cNvPr>
          <p:cNvSpPr/>
          <p:nvPr/>
        </p:nvSpPr>
        <p:spPr>
          <a:xfrm rot="5400000" flipH="1">
            <a:off x="4589421" y="1605732"/>
            <a:ext cx="126239" cy="9305087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9B395-DC87-84D5-1D1D-D4442355A712}"/>
              </a:ext>
            </a:extLst>
          </p:cNvPr>
          <p:cNvSpPr/>
          <p:nvPr/>
        </p:nvSpPr>
        <p:spPr>
          <a:xfrm rot="5400000" flipH="1">
            <a:off x="3747681" y="2681930"/>
            <a:ext cx="94059" cy="7589425"/>
          </a:xfrm>
          <a:prstGeom prst="rect">
            <a:avLst/>
          </a:prstGeom>
          <a:solidFill>
            <a:srgbClr val="FF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B5668A-96EE-CE28-3920-41F18B594D3D}"/>
              </a:ext>
            </a:extLst>
          </p:cNvPr>
          <p:cNvSpPr/>
          <p:nvPr/>
        </p:nvSpPr>
        <p:spPr>
          <a:xfrm rot="5400000" flipH="1">
            <a:off x="2654299" y="4146202"/>
            <a:ext cx="74323" cy="5382924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6AF989-E52A-327E-EF1B-478FF9327D42}"/>
              </a:ext>
            </a:extLst>
          </p:cNvPr>
          <p:cNvSpPr/>
          <p:nvPr/>
        </p:nvSpPr>
        <p:spPr>
          <a:xfrm rot="5400000" flipH="1">
            <a:off x="3109225" y="3570359"/>
            <a:ext cx="80669" cy="6299121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person&#10;&#10;Description automatically generated">
            <a:extLst>
              <a:ext uri="{FF2B5EF4-FFF2-40B4-BE49-F238E27FC236}">
                <a16:creationId xmlns:a16="http://schemas.microsoft.com/office/drawing/2014/main" id="{383B1C1F-4844-3EE5-1275-BD7F3C94A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0" y="3418849"/>
            <a:ext cx="2285166" cy="2285166"/>
          </a:xfrm>
          <a:prstGeom prst="rect">
            <a:avLst/>
          </a:prstGeom>
        </p:spPr>
      </p:pic>
      <p:pic>
        <p:nvPicPr>
          <p:cNvPr id="24" name="Picture 2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126E378A-77EB-C283-0631-5DF3A7CA7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05" y="3418849"/>
            <a:ext cx="2285166" cy="2285166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4D3969E-98CF-B931-F572-6207A4691181}"/>
              </a:ext>
            </a:extLst>
          </p:cNvPr>
          <p:cNvSpPr txBox="1">
            <a:spLocks/>
          </p:cNvSpPr>
          <p:nvPr/>
        </p:nvSpPr>
        <p:spPr>
          <a:xfrm>
            <a:off x="814753" y="1359949"/>
            <a:ext cx="7325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u="none" strike="noStrike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Thank you 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for your attention! </a:t>
            </a:r>
            <a:r>
              <a:rPr lang="en-US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B3AD603-253A-CB0B-4967-8F933F9D98C4}"/>
              </a:ext>
            </a:extLst>
          </p:cNvPr>
          <p:cNvSpPr txBox="1">
            <a:spLocks/>
          </p:cNvSpPr>
          <p:nvPr/>
        </p:nvSpPr>
        <p:spPr>
          <a:xfrm>
            <a:off x="6206181" y="5760382"/>
            <a:ext cx="1886283" cy="272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3414D"/>
                </a:solidFill>
                <a:latin typeface="Calibri" panose="020F0502020204030204" pitchFamily="34" charset="0"/>
              </a:rPr>
              <a:t>jsutton</a:t>
            </a:r>
            <a:r>
              <a:rPr lang="en-US" sz="1600" dirty="0">
                <a:solidFill>
                  <a:srgbClr val="03414D"/>
                </a:solidFill>
                <a:latin typeface="Calibri" panose="020F0502020204030204" pitchFamily="34" charset="0"/>
              </a:rPr>
              <a:t>@albany.edu</a:t>
            </a:r>
            <a:endParaRPr lang="en-US" sz="1600" dirty="0">
              <a:solidFill>
                <a:srgbClr val="03414D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4C037B-B855-A232-517E-7370D40FE3E5}"/>
              </a:ext>
            </a:extLst>
          </p:cNvPr>
          <p:cNvSpPr/>
          <p:nvPr/>
        </p:nvSpPr>
        <p:spPr>
          <a:xfrm rot="17839465" flipH="1">
            <a:off x="11482778" y="232300"/>
            <a:ext cx="720532" cy="52440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46A4B1-EDBC-F1D9-2E88-6A21E4E09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4127" y="3369982"/>
            <a:ext cx="2294144" cy="238449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07D3035-CE43-ECA9-8D10-248FFE14B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05844">
            <a:off x="3433372" y="3400751"/>
            <a:ext cx="2326025" cy="23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90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1D3F-A5FA-BA76-E2E8-D9B6A8D9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47" y="4706127"/>
            <a:ext cx="89757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3414D"/>
                </a:solidFill>
              </a:rPr>
              <a:t>Decision-making can be facilitated by consolidating information into a </a:t>
            </a:r>
            <a:r>
              <a:rPr lang="en-US" dirty="0">
                <a:solidFill>
                  <a:srgbClr val="03414D"/>
                </a:solidFill>
                <a:latin typeface="+mn-lt"/>
              </a:rPr>
              <a:t>data dashboard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68E048-2454-06EC-ADCE-0239DF479F7B}"/>
              </a:ext>
            </a:extLst>
          </p:cNvPr>
          <p:cNvSpPr/>
          <p:nvPr/>
        </p:nvSpPr>
        <p:spPr>
          <a:xfrm flipH="1">
            <a:off x="0" y="6662772"/>
            <a:ext cx="2810152" cy="57771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D2EB6D-E2E5-C3A8-966A-DE8D96601620}"/>
              </a:ext>
            </a:extLst>
          </p:cNvPr>
          <p:cNvSpPr/>
          <p:nvPr/>
        </p:nvSpPr>
        <p:spPr>
          <a:xfrm flipH="1">
            <a:off x="2810152" y="6662772"/>
            <a:ext cx="1368795" cy="57771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A8812-8277-C79B-5930-F40462923125}"/>
              </a:ext>
            </a:extLst>
          </p:cNvPr>
          <p:cNvSpPr/>
          <p:nvPr/>
        </p:nvSpPr>
        <p:spPr>
          <a:xfrm flipH="1">
            <a:off x="4178946" y="6662772"/>
            <a:ext cx="650739" cy="5777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85485-773D-2015-E569-2BF5F8335412}"/>
              </a:ext>
            </a:extLst>
          </p:cNvPr>
          <p:cNvSpPr/>
          <p:nvPr/>
        </p:nvSpPr>
        <p:spPr>
          <a:xfrm flipH="1">
            <a:off x="7362315" y="137456"/>
            <a:ext cx="2810152" cy="57771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8F1B72-0517-FAF6-CC9F-94390CDC1213}"/>
              </a:ext>
            </a:extLst>
          </p:cNvPr>
          <p:cNvSpPr/>
          <p:nvPr/>
        </p:nvSpPr>
        <p:spPr>
          <a:xfrm flipH="1">
            <a:off x="10172467" y="137456"/>
            <a:ext cx="1368795" cy="57771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D04179-35DB-84D8-17A8-46B7B9326C60}"/>
              </a:ext>
            </a:extLst>
          </p:cNvPr>
          <p:cNvSpPr/>
          <p:nvPr/>
        </p:nvSpPr>
        <p:spPr>
          <a:xfrm flipH="1">
            <a:off x="11541261" y="137456"/>
            <a:ext cx="650739" cy="5777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2DD997-E62A-FC62-6E71-DE42C38FF5D3}"/>
              </a:ext>
            </a:extLst>
          </p:cNvPr>
          <p:cNvSpPr/>
          <p:nvPr/>
        </p:nvSpPr>
        <p:spPr>
          <a:xfrm flipH="1">
            <a:off x="4829685" y="6662772"/>
            <a:ext cx="650739" cy="57771"/>
          </a:xfrm>
          <a:prstGeom prst="rect">
            <a:avLst/>
          </a:prstGeom>
          <a:solidFill>
            <a:srgbClr val="FF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276954-2221-B525-1098-2EE941FA59C6}"/>
              </a:ext>
            </a:extLst>
          </p:cNvPr>
          <p:cNvSpPr txBox="1">
            <a:spLocks/>
          </p:cNvSpPr>
          <p:nvPr/>
        </p:nvSpPr>
        <p:spPr>
          <a:xfrm>
            <a:off x="1608147" y="826310"/>
            <a:ext cx="8975706" cy="3623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3414D"/>
                </a:solidFill>
              </a:rPr>
              <a:t>A front is coming into the Atlantic seaboard from the Rocky Mountains, and it is forecasted to bring heavy snow into the Tri-State Region. You’re an emergency manager, and it is your job to report on current weather conditions to your colleagues.</a:t>
            </a:r>
          </a:p>
          <a:p>
            <a:pPr algn="ctr"/>
            <a:endParaRPr lang="en-US" sz="2800" dirty="0">
              <a:solidFill>
                <a:srgbClr val="03414D"/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rgbClr val="03414D"/>
                </a:solidFill>
                <a:latin typeface="+mn-lt"/>
              </a:rPr>
              <a:t>How many websites do you have to visit to collect the information you need? How quickly can you parse through them?</a:t>
            </a:r>
          </a:p>
          <a:p>
            <a:pPr algn="ctr"/>
            <a:endParaRPr lang="en-US" sz="2800" dirty="0">
              <a:solidFill>
                <a:srgbClr val="03414D"/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rgbClr val="03414D"/>
                </a:solidFill>
                <a:latin typeface="+mn-lt"/>
              </a:rPr>
              <a:t>How quickly could you do it, if it was all in one place?</a:t>
            </a:r>
          </a:p>
        </p:txBody>
      </p:sp>
    </p:spTree>
    <p:extLst>
      <p:ext uri="{BB962C8B-B14F-4D97-AF65-F5344CB8AC3E}">
        <p14:creationId xmlns:p14="http://schemas.microsoft.com/office/powerpoint/2010/main" val="4129462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1D3F-A5FA-BA76-E2E8-D9B6A8D9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733" y="455088"/>
            <a:ext cx="89757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3414D"/>
                </a:solidFill>
              </a:rPr>
              <a:t>Decision-making can be facilitated by consolidating information into a </a:t>
            </a:r>
            <a:r>
              <a:rPr lang="en-US" dirty="0">
                <a:solidFill>
                  <a:srgbClr val="03414D"/>
                </a:solidFill>
                <a:latin typeface="+mn-lt"/>
              </a:rPr>
              <a:t>data dashboard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608BCC-A140-1732-8D7D-FB5751679896}"/>
              </a:ext>
            </a:extLst>
          </p:cNvPr>
          <p:cNvSpPr/>
          <p:nvPr/>
        </p:nvSpPr>
        <p:spPr>
          <a:xfrm flipH="1">
            <a:off x="3285848" y="2017844"/>
            <a:ext cx="2810152" cy="57771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229EA0-BA15-4F10-5005-71051C432AB9}"/>
              </a:ext>
            </a:extLst>
          </p:cNvPr>
          <p:cNvSpPr/>
          <p:nvPr/>
        </p:nvSpPr>
        <p:spPr>
          <a:xfrm flipH="1">
            <a:off x="6096000" y="2017844"/>
            <a:ext cx="1368795" cy="57771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13D9B4-C0F4-63B1-FBA9-1566AFB22154}"/>
              </a:ext>
            </a:extLst>
          </p:cNvPr>
          <p:cNvSpPr/>
          <p:nvPr/>
        </p:nvSpPr>
        <p:spPr>
          <a:xfrm flipH="1">
            <a:off x="7464794" y="2017844"/>
            <a:ext cx="650739" cy="5777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79709A61-2220-686B-30DC-C6EDBC4B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7062" y="2299515"/>
            <a:ext cx="1278889" cy="132556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F03C43E-FA4C-ABA6-66D4-F3BC6408D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9773" y="2299515"/>
            <a:ext cx="1328489" cy="1325562"/>
          </a:xfrm>
          <a:prstGeom prst="rect">
            <a:avLst/>
          </a:prstGeom>
        </p:spPr>
      </p:pic>
      <p:sp>
        <p:nvSpPr>
          <p:cNvPr id="45" name="TextBox 4">
            <a:extLst>
              <a:ext uri="{FF2B5EF4-FFF2-40B4-BE49-F238E27FC236}">
                <a16:creationId xmlns:a16="http://schemas.microsoft.com/office/drawing/2014/main" id="{22383A30-89C2-1031-7807-AA2858A2AFCA}"/>
              </a:ext>
            </a:extLst>
          </p:cNvPr>
          <p:cNvSpPr txBox="1"/>
          <p:nvPr/>
        </p:nvSpPr>
        <p:spPr>
          <a:xfrm>
            <a:off x="6164521" y="2299515"/>
            <a:ext cx="184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0081A7"/>
                </a:solidFill>
              </a:rPr>
              <a:t>90  ̊F</a:t>
            </a: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id="{1AC70F7C-8742-699C-C3B3-74F89911A93B}"/>
              </a:ext>
            </a:extLst>
          </p:cNvPr>
          <p:cNvSpPr txBox="1"/>
          <p:nvPr/>
        </p:nvSpPr>
        <p:spPr>
          <a:xfrm>
            <a:off x="6448818" y="3221405"/>
            <a:ext cx="66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F07167"/>
                </a:solidFill>
              </a:rPr>
              <a:t>93  ̊F</a:t>
            </a:r>
          </a:p>
        </p:txBody>
      </p:sp>
      <p:sp>
        <p:nvSpPr>
          <p:cNvPr id="47" name="TextBox 4">
            <a:extLst>
              <a:ext uri="{FF2B5EF4-FFF2-40B4-BE49-F238E27FC236}">
                <a16:creationId xmlns:a16="http://schemas.microsoft.com/office/drawing/2014/main" id="{546B2980-3C41-4F32-CF21-AC8941E5A7B7}"/>
              </a:ext>
            </a:extLst>
          </p:cNvPr>
          <p:cNvSpPr txBox="1"/>
          <p:nvPr/>
        </p:nvSpPr>
        <p:spPr>
          <a:xfrm>
            <a:off x="7109929" y="3221405"/>
            <a:ext cx="59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9CA7"/>
                </a:solidFill>
              </a:rPr>
              <a:t>72  ̊F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1A3C1B-ADEE-0C3E-3F14-E3EB344E1113}"/>
              </a:ext>
            </a:extLst>
          </p:cNvPr>
          <p:cNvSpPr/>
          <p:nvPr/>
        </p:nvSpPr>
        <p:spPr>
          <a:xfrm>
            <a:off x="3447062" y="3702475"/>
            <a:ext cx="1818897" cy="1444315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C829C4-671A-10B1-A5D9-56D3A9BFD4B6}"/>
              </a:ext>
            </a:extLst>
          </p:cNvPr>
          <p:cNvSpPr/>
          <p:nvPr/>
        </p:nvSpPr>
        <p:spPr>
          <a:xfrm>
            <a:off x="5293414" y="3702475"/>
            <a:ext cx="1270714" cy="1444315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08900A1-9E11-3158-1E02-2EB2839E4C67}"/>
              </a:ext>
            </a:extLst>
          </p:cNvPr>
          <p:cNvSpPr/>
          <p:nvPr/>
        </p:nvSpPr>
        <p:spPr>
          <a:xfrm>
            <a:off x="6593655" y="3704956"/>
            <a:ext cx="1270715" cy="474309"/>
          </a:xfrm>
          <a:prstGeom prst="rect">
            <a:avLst/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1C1FB8-9D6E-B8D0-7A40-4D0AD1B101DB}"/>
              </a:ext>
            </a:extLst>
          </p:cNvPr>
          <p:cNvSpPr/>
          <p:nvPr/>
        </p:nvSpPr>
        <p:spPr>
          <a:xfrm>
            <a:off x="6596502" y="4215515"/>
            <a:ext cx="1270715" cy="927321"/>
          </a:xfrm>
          <a:prstGeom prst="rect">
            <a:avLst/>
          </a:prstGeom>
          <a:solidFill>
            <a:srgbClr val="FF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543BFD-8F0E-72C2-434A-EC43A7DFD768}"/>
              </a:ext>
            </a:extLst>
          </p:cNvPr>
          <p:cNvSpPr txBox="1"/>
          <p:nvPr/>
        </p:nvSpPr>
        <p:spPr>
          <a:xfrm>
            <a:off x="2570605" y="5247122"/>
            <a:ext cx="6568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3414D"/>
                </a:solidFill>
              </a:rPr>
              <a:t>Visual display of essential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3414D"/>
                </a:solidFill>
              </a:rPr>
              <a:t>Different sets of data on a single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3414D"/>
                </a:solidFill>
              </a:rPr>
              <a:t>Information can be monitored efficiently</a:t>
            </a:r>
          </a:p>
        </p:txBody>
      </p:sp>
    </p:spTree>
    <p:extLst>
      <p:ext uri="{BB962C8B-B14F-4D97-AF65-F5344CB8AC3E}">
        <p14:creationId xmlns:p14="http://schemas.microsoft.com/office/powerpoint/2010/main" val="1199348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1D3F-A5FA-BA76-E2E8-D9B6A8D9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881" y="889306"/>
            <a:ext cx="10108081" cy="1168633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03414D"/>
                </a:solidFill>
                <a:effectLst/>
              </a:rPr>
              <a:t>Effective design of a dashboard is </a:t>
            </a:r>
            <a:r>
              <a:rPr lang="en-US" b="1" i="0" dirty="0">
                <a:solidFill>
                  <a:srgbClr val="03414D"/>
                </a:solidFill>
                <a:effectLst/>
              </a:rPr>
              <a:t>crucial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EFB0-83EF-64FC-ACD1-27CB4CDE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583" y="3336790"/>
            <a:ext cx="8188740" cy="1439925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03414D"/>
                </a:solidFill>
                <a:latin typeface="PT Sans" panose="020B0503020203020204" pitchFamily="34" charset="0"/>
              </a:rPr>
              <a:t>Navigation – the way the site is structured</a:t>
            </a:r>
          </a:p>
          <a:p>
            <a:pPr lvl="1"/>
            <a:r>
              <a:rPr lang="en-US" dirty="0">
                <a:solidFill>
                  <a:srgbClr val="03414D"/>
                </a:solidFill>
                <a:latin typeface="PT Sans" panose="020B0503020203020204" pitchFamily="34" charset="0"/>
              </a:rPr>
              <a:t>Usability – how easily users can interact with a site, or accomplish what they intend to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23D75-14D6-6857-4AB2-FE38DE1A3B63}"/>
              </a:ext>
            </a:extLst>
          </p:cNvPr>
          <p:cNvSpPr txBox="1"/>
          <p:nvPr/>
        </p:nvSpPr>
        <p:spPr>
          <a:xfrm>
            <a:off x="1795519" y="5357759"/>
            <a:ext cx="9091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3414D"/>
                </a:solidFill>
                <a:latin typeface="PT Sans" panose="020B0503020203020204" pitchFamily="34" charset="0"/>
              </a:rPr>
              <a:t>Clarity</a:t>
            </a:r>
            <a:r>
              <a:rPr lang="en-US" sz="3600" dirty="0">
                <a:solidFill>
                  <a:srgbClr val="03414D"/>
                </a:solidFill>
                <a:latin typeface="PT Sans" panose="020B0503020203020204" pitchFamily="34" charset="0"/>
              </a:rPr>
              <a:t> in design guides efficient navigation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D6CAF-7436-0968-C6F5-233316149599}"/>
              </a:ext>
            </a:extLst>
          </p:cNvPr>
          <p:cNvSpPr txBox="1"/>
          <p:nvPr/>
        </p:nvSpPr>
        <p:spPr>
          <a:xfrm>
            <a:off x="1233881" y="1937074"/>
            <a:ext cx="85991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3414D"/>
                </a:solidFill>
                <a:latin typeface="PT Sans" panose="020B0503020203020204" pitchFamily="34" charset="0"/>
              </a:rPr>
              <a:t>When a site is organized well, users know where and what to click on to find what they’re looking for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3B3EC-7BD4-E478-3B88-A05C69097FD4}"/>
              </a:ext>
            </a:extLst>
          </p:cNvPr>
          <p:cNvSpPr/>
          <p:nvPr/>
        </p:nvSpPr>
        <p:spPr>
          <a:xfrm rot="16200000" flipH="1">
            <a:off x="-364924" y="2265497"/>
            <a:ext cx="2810152" cy="57771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C3892E-479F-D1DC-7E2F-A09E9A7F69F9}"/>
              </a:ext>
            </a:extLst>
          </p:cNvPr>
          <p:cNvSpPr/>
          <p:nvPr/>
        </p:nvSpPr>
        <p:spPr>
          <a:xfrm rot="16200000" flipH="1">
            <a:off x="355754" y="3670573"/>
            <a:ext cx="1368795" cy="57771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B8014E-455C-6F35-9113-A102FBBD5DD9}"/>
              </a:ext>
            </a:extLst>
          </p:cNvPr>
          <p:cNvSpPr/>
          <p:nvPr/>
        </p:nvSpPr>
        <p:spPr>
          <a:xfrm rot="16200000" flipH="1">
            <a:off x="714583" y="4680340"/>
            <a:ext cx="650739" cy="5777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AF41E1-3612-DFDA-B830-10E6F834D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622" y="5018144"/>
            <a:ext cx="131569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0C0F-6EB0-3F92-6DA8-B3AE0E86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089"/>
            <a:ext cx="10515600" cy="912645"/>
          </a:xfrm>
        </p:spPr>
        <p:txBody>
          <a:bodyPr/>
          <a:lstStyle/>
          <a:p>
            <a:r>
              <a:rPr lang="en-US" dirty="0">
                <a:solidFill>
                  <a:srgbClr val="03414D"/>
                </a:solidFill>
              </a:rPr>
              <a:t>Mesoscale networks | </a:t>
            </a:r>
            <a:r>
              <a:rPr lang="en-US" b="1" dirty="0" err="1">
                <a:solidFill>
                  <a:srgbClr val="03414D"/>
                </a:solidFill>
              </a:rPr>
              <a:t>MesoNet</a:t>
            </a:r>
            <a:endParaRPr lang="en-US" b="1" dirty="0">
              <a:solidFill>
                <a:srgbClr val="03414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5A8D-C177-C3CD-29AA-5035CC45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7" y="2095650"/>
            <a:ext cx="4173350" cy="43513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3414D"/>
                </a:solidFill>
              </a:rPr>
              <a:t>Operational Dashboard:</a:t>
            </a:r>
            <a:r>
              <a:rPr lang="en-US" sz="2400" dirty="0">
                <a:solidFill>
                  <a:srgbClr val="03414D"/>
                </a:solidFill>
              </a:rPr>
              <a:t> Monitors and manages performance of business operations</a:t>
            </a:r>
          </a:p>
          <a:p>
            <a:r>
              <a:rPr lang="en-US" sz="2400" dirty="0" err="1">
                <a:solidFill>
                  <a:srgbClr val="03414D"/>
                </a:solidFill>
              </a:rPr>
              <a:t>MesoNet</a:t>
            </a:r>
            <a:r>
              <a:rPr lang="en-US" sz="2400" dirty="0">
                <a:solidFill>
                  <a:srgbClr val="03414D"/>
                </a:solidFill>
              </a:rPr>
              <a:t> websites act similarly </a:t>
            </a:r>
          </a:p>
          <a:p>
            <a:pPr lvl="1"/>
            <a:r>
              <a:rPr lang="en-US" sz="2000" dirty="0">
                <a:solidFill>
                  <a:srgbClr val="03414D"/>
                </a:solidFill>
              </a:rPr>
              <a:t>Display real-time observations for a variety of purposes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495D9-7FE8-134F-C989-8FD21D2F8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1" t="1699" r="3364" b="1348"/>
          <a:stretch/>
        </p:blipFill>
        <p:spPr>
          <a:xfrm>
            <a:off x="4418576" y="1765776"/>
            <a:ext cx="7581395" cy="4872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0540BD-F5D2-78FD-6AD8-62941AB7D3E9}"/>
              </a:ext>
            </a:extLst>
          </p:cNvPr>
          <p:cNvSpPr/>
          <p:nvPr/>
        </p:nvSpPr>
        <p:spPr>
          <a:xfrm flipH="1">
            <a:off x="1608424" y="1446677"/>
            <a:ext cx="2810152" cy="57771"/>
          </a:xfrm>
          <a:prstGeom prst="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1BCFB-3FDF-8043-E25F-FE98E6FBC18D}"/>
              </a:ext>
            </a:extLst>
          </p:cNvPr>
          <p:cNvSpPr/>
          <p:nvPr/>
        </p:nvSpPr>
        <p:spPr>
          <a:xfrm flipH="1">
            <a:off x="4418576" y="1446677"/>
            <a:ext cx="1368795" cy="57771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5B91A-3C36-7A2F-B950-5E969C8DB3E9}"/>
              </a:ext>
            </a:extLst>
          </p:cNvPr>
          <p:cNvSpPr/>
          <p:nvPr/>
        </p:nvSpPr>
        <p:spPr>
          <a:xfrm flipH="1">
            <a:off x="5787370" y="1446677"/>
            <a:ext cx="650739" cy="57771"/>
          </a:xfrm>
          <a:prstGeom prst="rect">
            <a:avLst/>
          </a:prstGeom>
          <a:solidFill>
            <a:srgbClr val="E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25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0679A20-20C3-94C9-B8E3-254A7D12E7E8}"/>
              </a:ext>
            </a:extLst>
          </p:cNvPr>
          <p:cNvSpPr/>
          <p:nvPr/>
        </p:nvSpPr>
        <p:spPr>
          <a:xfrm>
            <a:off x="-3855" y="0"/>
            <a:ext cx="4502212" cy="6858000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BC24B-6AF4-C0DA-E185-565CE643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41" y="2566400"/>
            <a:ext cx="3442809" cy="196877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T Sans" panose="020B0503020203020204" pitchFamily="34" charset="0"/>
              </a:rPr>
              <a:t>purpose</a:t>
            </a:r>
            <a:br>
              <a:rPr lang="en-US" sz="32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PT Sans" panose="020B0503020203020204" pitchFamily="34" charset="0"/>
              </a:rPr>
              <a:t>we aimed to identify</a:t>
            </a:r>
            <a:br>
              <a:rPr lang="en-US" sz="22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(1) </a:t>
            </a:r>
            <a:r>
              <a:rPr lang="en-US" sz="22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extent to which </a:t>
            </a:r>
            <a:r>
              <a:rPr lang="en-US" sz="2200" dirty="0" err="1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Mesonet</a:t>
            </a:r>
            <a:r>
              <a:rPr lang="en-US" sz="22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visual dashboards include station observation information</a:t>
            </a:r>
            <a:br>
              <a:rPr lang="en-US" sz="22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(2) </a:t>
            </a:r>
            <a:r>
              <a:rPr lang="en-US" sz="22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usability of these sites to observe and obtain the given data.</a:t>
            </a:r>
            <a:br>
              <a:rPr lang="en-US" sz="22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2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AE386-92D9-90DA-5C21-1E6886086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821" y="3508781"/>
            <a:ext cx="6738343" cy="3041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26F961-2C10-6E65-8B14-CB8859E95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726" y="319232"/>
            <a:ext cx="6851320" cy="31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4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5419AA-F9B0-E73F-AF93-80B1FFBC52C7}"/>
              </a:ext>
            </a:extLst>
          </p:cNvPr>
          <p:cNvSpPr/>
          <p:nvPr/>
        </p:nvSpPr>
        <p:spPr>
          <a:xfrm>
            <a:off x="-3855" y="0"/>
            <a:ext cx="3685649" cy="6858000"/>
          </a:xfrm>
          <a:prstGeom prst="rect">
            <a:avLst/>
          </a:prstGeom>
          <a:solidFill>
            <a:srgbClr val="00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8684DB-0412-10EC-2FD2-F70D3B90ED75}"/>
              </a:ext>
            </a:extLst>
          </p:cNvPr>
          <p:cNvSpPr/>
          <p:nvPr/>
        </p:nvSpPr>
        <p:spPr>
          <a:xfrm>
            <a:off x="4712759" y="430928"/>
            <a:ext cx="6142657" cy="5564938"/>
          </a:xfrm>
          <a:prstGeom prst="rect">
            <a:avLst/>
          </a:prstGeom>
          <a:solidFill>
            <a:srgbClr val="0081A7"/>
          </a:solidFill>
          <a:ln w="38100">
            <a:solidFill>
              <a:srgbClr val="FD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BC24B-6AF4-C0DA-E185-565CE643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93" y="2867727"/>
            <a:ext cx="247494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 </a:t>
            </a:r>
            <a:r>
              <a:rPr lang="en-US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00A11F5D-51C6-A7B8-C877-2618021D4DE2}"/>
              </a:ext>
            </a:extLst>
          </p:cNvPr>
          <p:cNvSpPr txBox="1"/>
          <p:nvPr/>
        </p:nvSpPr>
        <p:spPr>
          <a:xfrm>
            <a:off x="4931119" y="6037028"/>
            <a:ext cx="568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PT Sans" panose="020B0503020203020204" pitchFamily="34" charset="0"/>
              </a:rPr>
              <a:t>Interactivity</a:t>
            </a:r>
            <a:r>
              <a:rPr lang="en-US" dirty="0">
                <a:latin typeface="PT Sans" panose="020B0503020203020204" pitchFamily="34" charset="0"/>
              </a:rPr>
              <a:t>– How the user interacts and navigates the site (mouse icon)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A8A5C2-0E85-5F4D-F4D6-06B96D260641}"/>
              </a:ext>
            </a:extLst>
          </p:cNvPr>
          <p:cNvSpPr/>
          <p:nvPr/>
        </p:nvSpPr>
        <p:spPr>
          <a:xfrm>
            <a:off x="5040756" y="700308"/>
            <a:ext cx="5517814" cy="1088820"/>
          </a:xfrm>
          <a:prstGeom prst="rect">
            <a:avLst/>
          </a:prstGeom>
          <a:solidFill>
            <a:srgbClr val="F07167"/>
          </a:solidFill>
          <a:ln w="38100">
            <a:solidFill>
              <a:srgbClr val="FD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EAC569-53B2-AAC1-99A6-875D4D351E67}"/>
              </a:ext>
            </a:extLst>
          </p:cNvPr>
          <p:cNvSpPr txBox="1"/>
          <p:nvPr/>
        </p:nvSpPr>
        <p:spPr>
          <a:xfrm>
            <a:off x="6027036" y="1037636"/>
            <a:ext cx="364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0"/>
              </a:rPr>
              <a:t>The words that are used, the types of information contained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B2E866-D068-71DB-9C8D-283CD72BA796}"/>
              </a:ext>
            </a:extLst>
          </p:cNvPr>
          <p:cNvSpPr/>
          <p:nvPr/>
        </p:nvSpPr>
        <p:spPr>
          <a:xfrm>
            <a:off x="6959314" y="1962923"/>
            <a:ext cx="3599256" cy="2748809"/>
          </a:xfrm>
          <a:prstGeom prst="rect">
            <a:avLst/>
          </a:prstGeom>
          <a:solidFill>
            <a:srgbClr val="CBC433"/>
          </a:solidFill>
          <a:ln w="38100">
            <a:solidFill>
              <a:srgbClr val="FD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526E22-EC01-778A-67FF-F5385EF7DEEE}"/>
              </a:ext>
            </a:extLst>
          </p:cNvPr>
          <p:cNvSpPr txBox="1"/>
          <p:nvPr/>
        </p:nvSpPr>
        <p:spPr>
          <a:xfrm>
            <a:off x="7822883" y="3208917"/>
            <a:ext cx="182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T Sans" panose="020B0503020203020204" pitchFamily="34" charset="0"/>
              </a:rPr>
              <a:t>Color, font, other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17A51F-E94F-E854-2705-563F9BE845CE}"/>
              </a:ext>
            </a:extLst>
          </p:cNvPr>
          <p:cNvSpPr txBox="1"/>
          <p:nvPr/>
        </p:nvSpPr>
        <p:spPr>
          <a:xfrm>
            <a:off x="5034721" y="5337631"/>
            <a:ext cx="384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T Sans" panose="020B0503020203020204" pitchFamily="34" charset="0"/>
              </a:rPr>
              <a:t>Where things are placed on the page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661232-9CD6-D6ED-36EA-951B672C9F2C}"/>
              </a:ext>
            </a:extLst>
          </p:cNvPr>
          <p:cNvSpPr/>
          <p:nvPr/>
        </p:nvSpPr>
        <p:spPr>
          <a:xfrm>
            <a:off x="4865159" y="568608"/>
            <a:ext cx="5820275" cy="5272876"/>
          </a:xfrm>
          <a:prstGeom prst="rect">
            <a:avLst/>
          </a:prstGeom>
          <a:noFill/>
          <a:ln w="19050">
            <a:solidFill>
              <a:srgbClr val="FD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3F9C416-6CED-A8A0-C73C-C5DAF5DAE6F0}"/>
              </a:ext>
            </a:extLst>
          </p:cNvPr>
          <p:cNvSpPr txBox="1"/>
          <p:nvPr/>
        </p:nvSpPr>
        <p:spPr>
          <a:xfrm>
            <a:off x="7241188" y="765642"/>
            <a:ext cx="10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Content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49FC03B-A463-346C-E389-D0C30DCB76F4}"/>
              </a:ext>
            </a:extLst>
          </p:cNvPr>
          <p:cNvSpPr txBox="1"/>
          <p:nvPr/>
        </p:nvSpPr>
        <p:spPr>
          <a:xfrm>
            <a:off x="8365620" y="2929470"/>
            <a:ext cx="72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Style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1C72669-1154-2561-3434-2E07F26D4BB2}"/>
              </a:ext>
            </a:extLst>
          </p:cNvPr>
          <p:cNvSpPr txBox="1"/>
          <p:nvPr/>
        </p:nvSpPr>
        <p:spPr>
          <a:xfrm>
            <a:off x="5090502" y="505526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Structure</a:t>
            </a:r>
          </a:p>
        </p:txBody>
      </p:sp>
      <p:pic>
        <p:nvPicPr>
          <p:cNvPr id="1026" name="Picture 2" descr="Mouse Arrow transparent PNG - StickPNG">
            <a:extLst>
              <a:ext uri="{FF2B5EF4-FFF2-40B4-BE49-F238E27FC236}">
                <a16:creationId xmlns:a16="http://schemas.microsoft.com/office/drawing/2014/main" id="{96F6CE6E-FC36-1D0E-4C38-7E11B3EE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83" y="4563084"/>
            <a:ext cx="476343" cy="7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29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5" grpId="0"/>
      <p:bldP spid="19" grpId="0" animBg="1"/>
      <p:bldP spid="20" grpId="0"/>
      <p:bldP spid="22" grpId="0"/>
      <p:bldP spid="5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C970A-05D4-37B3-7709-717C49D5DCB3}"/>
              </a:ext>
            </a:extLst>
          </p:cNvPr>
          <p:cNvSpPr/>
          <p:nvPr/>
        </p:nvSpPr>
        <p:spPr>
          <a:xfrm>
            <a:off x="0" y="465529"/>
            <a:ext cx="12192000" cy="1364114"/>
          </a:xfrm>
          <a:prstGeom prst="rect">
            <a:avLst/>
          </a:prstGeom>
          <a:solidFill>
            <a:srgbClr val="034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1CD889-4826-0528-0DBE-2BCB04BF367C}"/>
              </a:ext>
            </a:extLst>
          </p:cNvPr>
          <p:cNvSpPr>
            <a:spLocks noGrp="1"/>
          </p:cNvSpPr>
          <p:nvPr/>
        </p:nvSpPr>
        <p:spPr>
          <a:xfrm>
            <a:off x="1508669" y="661636"/>
            <a:ext cx="9512675" cy="100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Current temperature, precipitation, windspeed were included most often.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CF56015-DD83-2465-DEC8-5FD64F998116}"/>
              </a:ext>
            </a:extLst>
          </p:cNvPr>
          <p:cNvSpPr txBox="1"/>
          <p:nvPr/>
        </p:nvSpPr>
        <p:spPr>
          <a:xfrm>
            <a:off x="639824" y="5879295"/>
            <a:ext cx="7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414D"/>
                </a:solidFill>
                <a:latin typeface="PT Sans" panose="020B0503020203020204" pitchFamily="34" charset="0"/>
              </a:rPr>
              <a:t>0%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163B8DD-88CB-6CB7-ECB7-0F23DFA5C973}"/>
              </a:ext>
            </a:extLst>
          </p:cNvPr>
          <p:cNvSpPr txBox="1"/>
          <p:nvPr/>
        </p:nvSpPr>
        <p:spPr>
          <a:xfrm>
            <a:off x="534473" y="2119666"/>
            <a:ext cx="83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414D"/>
                </a:solidFill>
                <a:latin typeface="PT Sans" panose="020B0503020203020204" pitchFamily="34" charset="0"/>
              </a:rPr>
              <a:t>100%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1611845A-E6F9-F460-19DA-FEDC95A997F4}"/>
              </a:ext>
            </a:extLst>
          </p:cNvPr>
          <p:cNvSpPr txBox="1"/>
          <p:nvPr/>
        </p:nvSpPr>
        <p:spPr>
          <a:xfrm>
            <a:off x="639824" y="4137271"/>
            <a:ext cx="7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414D"/>
                </a:solidFill>
                <a:latin typeface="PT Sans" panose="020B0503020203020204" pitchFamily="34" charset="0"/>
              </a:rPr>
              <a:t>50%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7AE4B01-F198-2998-5388-23FAC87A81CF}"/>
              </a:ext>
            </a:extLst>
          </p:cNvPr>
          <p:cNvSpPr txBox="1"/>
          <p:nvPr/>
        </p:nvSpPr>
        <p:spPr>
          <a:xfrm>
            <a:off x="2305634" y="6187734"/>
            <a:ext cx="163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PT Sans" panose="020B0503020203020204" pitchFamily="34" charset="0"/>
              </a:rPr>
              <a:t>Temperature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CF91831-8097-8F0F-82AD-86DAB0B4ACC4}"/>
              </a:ext>
            </a:extLst>
          </p:cNvPr>
          <p:cNvSpPr txBox="1"/>
          <p:nvPr/>
        </p:nvSpPr>
        <p:spPr>
          <a:xfrm>
            <a:off x="4880534" y="6187734"/>
            <a:ext cx="143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PT Sans" panose="020B0503020203020204" pitchFamily="34" charset="0"/>
              </a:rPr>
              <a:t>Moisture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187A0C26-0991-5218-B030-43C397194A1A}"/>
              </a:ext>
            </a:extLst>
          </p:cNvPr>
          <p:cNvSpPr txBox="1"/>
          <p:nvPr/>
        </p:nvSpPr>
        <p:spPr>
          <a:xfrm>
            <a:off x="6699056" y="6187734"/>
            <a:ext cx="143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PT Sans" panose="020B0503020203020204" pitchFamily="34" charset="0"/>
              </a:rPr>
              <a:t>Precipitation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468916F-C563-B5A8-4877-A5ADCEADFF95}"/>
              </a:ext>
            </a:extLst>
          </p:cNvPr>
          <p:cNvSpPr txBox="1"/>
          <p:nvPr/>
        </p:nvSpPr>
        <p:spPr>
          <a:xfrm>
            <a:off x="8243249" y="6202491"/>
            <a:ext cx="143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PT Sans" panose="020B0503020203020204" pitchFamily="34" charset="0"/>
              </a:rPr>
              <a:t>Wind Speed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077889A-8226-D77C-F907-25F2C126E3DB}"/>
              </a:ext>
            </a:extLst>
          </p:cNvPr>
          <p:cNvSpPr txBox="1"/>
          <p:nvPr/>
        </p:nvSpPr>
        <p:spPr>
          <a:xfrm>
            <a:off x="9905506" y="6187734"/>
            <a:ext cx="101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PT Sans" panose="020B0503020203020204" pitchFamily="34" charset="0"/>
              </a:rPr>
              <a:t>Pressure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EAEE9CE-6C95-E526-6D9B-F92A3942D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9461" y="2302572"/>
            <a:ext cx="9279964" cy="377402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919AC19-6C67-EDA0-9831-0DC8AC58B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3147" y="2929492"/>
            <a:ext cx="1411860" cy="3147104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25F25EAF-E374-BF8A-252F-D70A486CCEE1}"/>
              </a:ext>
            </a:extLst>
          </p:cNvPr>
          <p:cNvSpPr txBox="1"/>
          <p:nvPr/>
        </p:nvSpPr>
        <p:spPr>
          <a:xfrm>
            <a:off x="1986913" y="6472267"/>
            <a:ext cx="682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latin typeface="PT Sans" panose="020B0503020203020204" pitchFamily="34" charset="0"/>
              </a:rPr>
              <a:t>Current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10ABA13E-352F-EF41-716E-08369493EEF7}"/>
              </a:ext>
            </a:extLst>
          </p:cNvPr>
          <p:cNvSpPr txBox="1"/>
          <p:nvPr/>
        </p:nvSpPr>
        <p:spPr>
          <a:xfrm>
            <a:off x="2734328" y="6472267"/>
            <a:ext cx="682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latin typeface="PT Sans" panose="020B0503020203020204" pitchFamily="34" charset="0"/>
              </a:rPr>
              <a:t>Max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23C0C1C0-1333-2603-3B29-2A44614DB383}"/>
              </a:ext>
            </a:extLst>
          </p:cNvPr>
          <p:cNvSpPr txBox="1"/>
          <p:nvPr/>
        </p:nvSpPr>
        <p:spPr>
          <a:xfrm>
            <a:off x="3431955" y="6472267"/>
            <a:ext cx="682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latin typeface="PT Sans" panose="020B0503020203020204" pitchFamily="34" charset="0"/>
              </a:rPr>
              <a:t>Min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5E3EFD76-1CF3-DDEE-09C9-C6C8FE39F2F9}"/>
              </a:ext>
            </a:extLst>
          </p:cNvPr>
          <p:cNvSpPr txBox="1"/>
          <p:nvPr/>
        </p:nvSpPr>
        <p:spPr>
          <a:xfrm>
            <a:off x="4799108" y="6472267"/>
            <a:ext cx="771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latin typeface="PT Sans" panose="020B0503020203020204" pitchFamily="34" charset="0"/>
              </a:rPr>
              <a:t>Dewpoint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301B89A8-8CA6-D642-B282-7B4E321E777C}"/>
              </a:ext>
            </a:extLst>
          </p:cNvPr>
          <p:cNvSpPr txBox="1"/>
          <p:nvPr/>
        </p:nvSpPr>
        <p:spPr>
          <a:xfrm>
            <a:off x="5586784" y="6472267"/>
            <a:ext cx="771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latin typeface="PT Sans" panose="020B0503020203020204" pitchFamily="34" charset="0"/>
              </a:rPr>
              <a:t>Humidity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5D08219-F0A6-9B6E-A55B-48895B49A711}"/>
              </a:ext>
            </a:extLst>
          </p:cNvPr>
          <p:cNvSpPr txBox="1"/>
          <p:nvPr/>
        </p:nvSpPr>
        <p:spPr>
          <a:xfrm>
            <a:off x="3014478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3414D"/>
                </a:solidFill>
                <a:latin typeface="+mj-lt"/>
              </a:rPr>
              <a:t>content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7F80B41-7787-602E-E04A-013291FAB82F}"/>
              </a:ext>
            </a:extLst>
          </p:cNvPr>
          <p:cNvSpPr txBox="1"/>
          <p:nvPr/>
        </p:nvSpPr>
        <p:spPr>
          <a:xfrm>
            <a:off x="4699465" y="62556"/>
            <a:ext cx="69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CD8ED-4A51-2877-3BF0-EADD01FD6526}"/>
              </a:ext>
            </a:extLst>
          </p:cNvPr>
          <p:cNvSpPr txBox="1"/>
          <p:nvPr/>
        </p:nvSpPr>
        <p:spPr>
          <a:xfrm>
            <a:off x="6102440" y="62556"/>
            <a:ext cx="10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616F69-88D4-4328-639B-5BA404EBB236}"/>
              </a:ext>
            </a:extLst>
          </p:cNvPr>
          <p:cNvSpPr txBox="1"/>
          <p:nvPr/>
        </p:nvSpPr>
        <p:spPr>
          <a:xfrm>
            <a:off x="7750909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interactivity</a:t>
            </a:r>
          </a:p>
        </p:txBody>
      </p:sp>
    </p:spTree>
    <p:extLst>
      <p:ext uri="{BB962C8B-B14F-4D97-AF65-F5344CB8AC3E}">
        <p14:creationId xmlns:p14="http://schemas.microsoft.com/office/powerpoint/2010/main" val="2181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500203-5ED1-D050-DF94-1E6A696FD8A6}"/>
              </a:ext>
            </a:extLst>
          </p:cNvPr>
          <p:cNvSpPr/>
          <p:nvPr/>
        </p:nvSpPr>
        <p:spPr>
          <a:xfrm>
            <a:off x="0" y="471218"/>
            <a:ext cx="12192000" cy="1364114"/>
          </a:xfrm>
          <a:prstGeom prst="rect">
            <a:avLst/>
          </a:prstGeom>
          <a:solidFill>
            <a:srgbClr val="009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A4C5765-DEBD-DFAD-9A72-607932E53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264" y="2180298"/>
            <a:ext cx="5338412" cy="4138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942FC-2495-CB56-C021-2BAF5BA4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192" y="509712"/>
            <a:ext cx="9040969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was most frequently presented geographically – but at different scales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6DC488-D596-FF85-A3A7-BCE06A8EE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813" y="5924804"/>
            <a:ext cx="2972743" cy="109548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1621016A-DC2D-34DF-6322-CDD7D91685B9}"/>
              </a:ext>
            </a:extLst>
          </p:cNvPr>
          <p:cNvSpPr txBox="1"/>
          <p:nvPr/>
        </p:nvSpPr>
        <p:spPr>
          <a:xfrm>
            <a:off x="728813" y="5663194"/>
            <a:ext cx="53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81A7"/>
                </a:solidFill>
                <a:latin typeface="PT Sans" panose="020B0503020203020204" pitchFamily="34" charset="0"/>
              </a:rPr>
              <a:t>Key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F5B97D36-09DA-C4B4-4EF8-DD9464448885}"/>
              </a:ext>
            </a:extLst>
          </p:cNvPr>
          <p:cNvSpPr txBox="1"/>
          <p:nvPr/>
        </p:nvSpPr>
        <p:spPr>
          <a:xfrm>
            <a:off x="708450" y="5345264"/>
            <a:ext cx="169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81A7"/>
                </a:solidFill>
                <a:latin typeface="PT Sans" panose="020B0503020203020204" pitchFamily="34" charset="0"/>
              </a:rPr>
              <a:t>Map</a:t>
            </a:r>
            <a:r>
              <a:rPr lang="en-US" dirty="0">
                <a:solidFill>
                  <a:srgbClr val="0081A7"/>
                </a:solidFill>
                <a:latin typeface="PT Sans" panose="020B0503020203020204" pitchFamily="34" charset="0"/>
              </a:rPr>
              <a:t> </a:t>
            </a:r>
            <a:r>
              <a:rPr lang="en-US" b="1" dirty="0">
                <a:solidFill>
                  <a:srgbClr val="0081A7"/>
                </a:solidFill>
                <a:latin typeface="PT Sans" panose="020B0503020203020204" pitchFamily="34" charset="0"/>
              </a:rPr>
              <a:t>Name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80FF726A-915E-BF09-3148-8102ADD91C0B}"/>
              </a:ext>
            </a:extLst>
          </p:cNvPr>
          <p:cNvSpPr txBox="1"/>
          <p:nvPr/>
        </p:nvSpPr>
        <p:spPr>
          <a:xfrm>
            <a:off x="6039102" y="2031540"/>
            <a:ext cx="1724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3414D"/>
                </a:solidFill>
                <a:latin typeface="PT Sans" panose="020B0503020203020204" pitchFamily="34" charset="0"/>
              </a:rPr>
              <a:t>89%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E6B05F-3E85-5084-2DED-CFEFD5DE8FF2}"/>
              </a:ext>
            </a:extLst>
          </p:cNvPr>
          <p:cNvSpPr/>
          <p:nvPr/>
        </p:nvSpPr>
        <p:spPr>
          <a:xfrm>
            <a:off x="3960376" y="4818359"/>
            <a:ext cx="153486" cy="153486"/>
          </a:xfrm>
          <a:prstGeom prst="ellipse">
            <a:avLst/>
          </a:prstGeom>
          <a:solidFill>
            <a:srgbClr val="00AFB9"/>
          </a:solidFill>
          <a:ln w="38100">
            <a:solidFill>
              <a:srgbClr val="00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184E22-D66F-9C16-C351-64E243E9723B}"/>
              </a:ext>
            </a:extLst>
          </p:cNvPr>
          <p:cNvSpPr/>
          <p:nvPr/>
        </p:nvSpPr>
        <p:spPr>
          <a:xfrm>
            <a:off x="2000867" y="4390162"/>
            <a:ext cx="153486" cy="153486"/>
          </a:xfrm>
          <a:prstGeom prst="ellipse">
            <a:avLst/>
          </a:prstGeom>
          <a:solidFill>
            <a:srgbClr val="00AFB9"/>
          </a:solidFill>
          <a:ln w="38100">
            <a:solidFill>
              <a:srgbClr val="00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A21C0F-08C0-749C-EBEA-C2332AED87F4}"/>
              </a:ext>
            </a:extLst>
          </p:cNvPr>
          <p:cNvSpPr/>
          <p:nvPr/>
        </p:nvSpPr>
        <p:spPr>
          <a:xfrm>
            <a:off x="3434633" y="3112889"/>
            <a:ext cx="153486" cy="153486"/>
          </a:xfrm>
          <a:prstGeom prst="ellipse">
            <a:avLst/>
          </a:prstGeom>
          <a:solidFill>
            <a:srgbClr val="00AFB9"/>
          </a:solidFill>
          <a:ln w="38100">
            <a:solidFill>
              <a:srgbClr val="00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CDF7AA-50AE-CDD2-1038-7C2DFB071469}"/>
              </a:ext>
            </a:extLst>
          </p:cNvPr>
          <p:cNvSpPr/>
          <p:nvPr/>
        </p:nvSpPr>
        <p:spPr>
          <a:xfrm>
            <a:off x="660382" y="2134851"/>
            <a:ext cx="153486" cy="15348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26694BF5-82DD-EB7B-3A23-839A6DF4E24C}"/>
              </a:ext>
            </a:extLst>
          </p:cNvPr>
          <p:cNvSpPr txBox="1"/>
          <p:nvPr/>
        </p:nvSpPr>
        <p:spPr>
          <a:xfrm>
            <a:off x="818244" y="2087858"/>
            <a:ext cx="1336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>
                <a:solidFill>
                  <a:srgbClr val="0081A7"/>
                </a:solidFill>
                <a:latin typeface="PT Sans" panose="020B0503020203020204" pitchFamily="34" charset="0"/>
              </a:rPr>
              <a:t>Mesonet</a:t>
            </a:r>
            <a:r>
              <a:rPr lang="en-US" sz="1100" dirty="0">
                <a:solidFill>
                  <a:srgbClr val="0081A7"/>
                </a:solidFill>
                <a:latin typeface="PT Sans" panose="020B0503020203020204" pitchFamily="34" charset="0"/>
              </a:rPr>
              <a:t> Stations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89B17A0E-ABBA-EBA4-5ED2-E1BE32037928}"/>
              </a:ext>
            </a:extLst>
          </p:cNvPr>
          <p:cNvSpPr txBox="1"/>
          <p:nvPr/>
        </p:nvSpPr>
        <p:spPr>
          <a:xfrm>
            <a:off x="3014478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content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79F8E148-F3A0-5DB5-A938-1257D1E51F8C}"/>
              </a:ext>
            </a:extLst>
          </p:cNvPr>
          <p:cNvSpPr txBox="1"/>
          <p:nvPr/>
        </p:nvSpPr>
        <p:spPr>
          <a:xfrm>
            <a:off x="4699465" y="62556"/>
            <a:ext cx="69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81A7"/>
                </a:solidFill>
                <a:latin typeface="+mj-lt"/>
              </a:rPr>
              <a:t>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C91399-D019-F2C4-81C6-928670DD4019}"/>
              </a:ext>
            </a:extLst>
          </p:cNvPr>
          <p:cNvSpPr txBox="1"/>
          <p:nvPr/>
        </p:nvSpPr>
        <p:spPr>
          <a:xfrm>
            <a:off x="6102440" y="62556"/>
            <a:ext cx="10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structure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9A564E-F9B4-BC7B-0A6A-54399FF63626}"/>
              </a:ext>
            </a:extLst>
          </p:cNvPr>
          <p:cNvSpPr txBox="1"/>
          <p:nvPr/>
        </p:nvSpPr>
        <p:spPr>
          <a:xfrm>
            <a:off x="7750909" y="62556"/>
            <a:ext cx="12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interactivity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52529-387D-6666-4453-3CC768E58701}"/>
              </a:ext>
            </a:extLst>
          </p:cNvPr>
          <p:cNvSpPr txBox="1"/>
          <p:nvPr/>
        </p:nvSpPr>
        <p:spPr>
          <a:xfrm>
            <a:off x="7610156" y="2476390"/>
            <a:ext cx="398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3414D"/>
                </a:solidFill>
                <a:latin typeface="PT Sans" panose="020B0503020203020204" pitchFamily="34" charset="0"/>
              </a:rPr>
              <a:t> </a:t>
            </a:r>
            <a:r>
              <a:rPr lang="en-US" sz="2000" dirty="0">
                <a:solidFill>
                  <a:srgbClr val="03414D"/>
                </a:solidFill>
                <a:latin typeface="PT Sans" panose="020B0503020203020204" pitchFamily="34" charset="0"/>
              </a:rPr>
              <a:t>of </a:t>
            </a:r>
            <a:r>
              <a:rPr lang="en-US" sz="2000" dirty="0" err="1">
                <a:solidFill>
                  <a:srgbClr val="03414D"/>
                </a:solidFill>
                <a:latin typeface="PT Sans" panose="020B0503020203020204" pitchFamily="34" charset="0"/>
              </a:rPr>
              <a:t>MesoNet</a:t>
            </a:r>
            <a:r>
              <a:rPr lang="en-US" sz="2000" dirty="0">
                <a:solidFill>
                  <a:srgbClr val="03414D"/>
                </a:solidFill>
                <a:latin typeface="PT Sans" panose="020B0503020203020204" pitchFamily="34" charset="0"/>
              </a:rPr>
              <a:t> websites used </a:t>
            </a:r>
            <a:r>
              <a:rPr lang="en-US" sz="2000" b="1" dirty="0">
                <a:solidFill>
                  <a:srgbClr val="03414D"/>
                </a:solidFill>
                <a:latin typeface="PT Sans" panose="020B0503020203020204" pitchFamily="34" charset="0"/>
              </a:rPr>
              <a:t>maps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0B520-C87A-6A35-A350-8C912E46F945}"/>
              </a:ext>
            </a:extLst>
          </p:cNvPr>
          <p:cNvSpPr txBox="1"/>
          <p:nvPr/>
        </p:nvSpPr>
        <p:spPr>
          <a:xfrm>
            <a:off x="6386976" y="3061722"/>
            <a:ext cx="50583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7E83"/>
                </a:solidFill>
                <a:latin typeface="PT Sans" panose="020B0503020203020204" pitchFamily="34" charset="0"/>
              </a:rPr>
              <a:t>Individual stations contain their own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7E83"/>
                </a:solidFill>
                <a:latin typeface="PT Sans" panose="020B0503020203020204" pitchFamily="34" charset="0"/>
              </a:rPr>
              <a:t>Clicking on a station pulls up that information, while keeping a wide state-view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17E83"/>
              </a:solidFill>
              <a:latin typeface="PT Sans" panose="020B0503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17E83"/>
              </a:solidFill>
              <a:latin typeface="PT Sans" panose="020B0503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17E83"/>
              </a:solidFill>
              <a:latin typeface="PT Sans" panose="020B0503020203020204" pitchFamily="34" charset="0"/>
            </a:endParaRPr>
          </a:p>
          <a:p>
            <a:r>
              <a:rPr lang="en-US" sz="2000" i="1" dirty="0">
                <a:solidFill>
                  <a:srgbClr val="217E83"/>
                </a:solidFill>
                <a:latin typeface="PT Sans" panose="020B0503020203020204" pitchFamily="34" charset="0"/>
              </a:rPr>
              <a:t>We’ll see more how this is accomplished in interactivity…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17E83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19092</TotalTime>
  <Words>870</Words>
  <Application>Microsoft Macintosh PowerPoint</Application>
  <PresentationFormat>Widescreen</PresentationFormat>
  <Paragraphs>185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PT Sans</vt:lpstr>
      <vt:lpstr>Office Theme</vt:lpstr>
      <vt:lpstr>Using Data Dashboards to Communicate Extreme Temperature Risk An Assessment of Visual Display and Design</vt:lpstr>
      <vt:lpstr>Decision-making can be facilitated by consolidating information into a data dashboard</vt:lpstr>
      <vt:lpstr>Decision-making can be facilitated by consolidating information into a data dashboard</vt:lpstr>
      <vt:lpstr>Effective design of a dashboard is crucial</vt:lpstr>
      <vt:lpstr>Mesoscale networks | MesoNet</vt:lpstr>
      <vt:lpstr>purpose  we aimed to identify  (1) the extent to which Mesonet visual dashboards include station observation information  (2) the usability of these sites to observe and obtain the given data. </vt:lpstr>
      <vt:lpstr>data analysis</vt:lpstr>
      <vt:lpstr>PowerPoint Presentation</vt:lpstr>
      <vt:lpstr>Data was most frequently presented geographically – but at different scales</vt:lpstr>
      <vt:lpstr>As a result, some layouts may be more limited in how much they can show all at once</vt:lpstr>
      <vt:lpstr>PowerPoint Presentation</vt:lpstr>
      <vt:lpstr>PowerPoint Presentation</vt:lpstr>
      <vt:lpstr>PowerPoint Presentation</vt:lpstr>
      <vt:lpstr>PowerPoint Presentation</vt:lpstr>
      <vt:lpstr>… So which kind of dashboard is better?</vt:lpstr>
      <vt:lpstr>Parting design tips…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</dc:title>
  <dc:creator>Kim Olivas</dc:creator>
  <cp:lastModifiedBy>Bassill, Nicholas</cp:lastModifiedBy>
  <cp:revision>8</cp:revision>
  <dcterms:created xsi:type="dcterms:W3CDTF">2022-12-20T00:07:32Z</dcterms:created>
  <dcterms:modified xsi:type="dcterms:W3CDTF">2023-02-17T14:08:36Z</dcterms:modified>
</cp:coreProperties>
</file>