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4"/>
  </p:sldMasterIdLst>
  <p:notesMasterIdLst>
    <p:notesMasterId r:id="rId49"/>
  </p:notesMasterIdLst>
  <p:sldIdLst>
    <p:sldId id="296" r:id="rId5"/>
    <p:sldId id="293" r:id="rId6"/>
    <p:sldId id="294" r:id="rId7"/>
    <p:sldId id="305" r:id="rId8"/>
    <p:sldId id="300" r:id="rId9"/>
    <p:sldId id="298" r:id="rId10"/>
    <p:sldId id="309" r:id="rId11"/>
    <p:sldId id="310" r:id="rId12"/>
    <p:sldId id="286" r:id="rId13"/>
    <p:sldId id="287" r:id="rId14"/>
    <p:sldId id="289" r:id="rId15"/>
    <p:sldId id="295" r:id="rId16"/>
    <p:sldId id="288" r:id="rId17"/>
    <p:sldId id="291" r:id="rId18"/>
    <p:sldId id="299" r:id="rId19"/>
    <p:sldId id="285" r:id="rId20"/>
    <p:sldId id="304" r:id="rId21"/>
    <p:sldId id="282" r:id="rId22"/>
    <p:sldId id="302" r:id="rId23"/>
    <p:sldId id="311" r:id="rId24"/>
    <p:sldId id="280" r:id="rId25"/>
    <p:sldId id="279" r:id="rId26"/>
    <p:sldId id="308" r:id="rId27"/>
    <p:sldId id="281" r:id="rId28"/>
    <p:sldId id="260" r:id="rId29"/>
    <p:sldId id="276" r:id="rId30"/>
    <p:sldId id="262" r:id="rId31"/>
    <p:sldId id="306" r:id="rId32"/>
    <p:sldId id="267" r:id="rId33"/>
    <p:sldId id="263" r:id="rId34"/>
    <p:sldId id="264" r:id="rId35"/>
    <p:sldId id="312" r:id="rId36"/>
    <p:sldId id="301" r:id="rId37"/>
    <p:sldId id="307" r:id="rId38"/>
    <p:sldId id="314" r:id="rId39"/>
    <p:sldId id="316" r:id="rId40"/>
    <p:sldId id="315" r:id="rId41"/>
    <p:sldId id="313" r:id="rId42"/>
    <p:sldId id="319" r:id="rId43"/>
    <p:sldId id="317" r:id="rId44"/>
    <p:sldId id="318" r:id="rId45"/>
    <p:sldId id="322" r:id="rId46"/>
    <p:sldId id="320" r:id="rId47"/>
    <p:sldId id="32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908CF5-0FB2-4514-8365-6F0EB8754D08}">
          <p14:sldIdLst>
            <p14:sldId id="296"/>
            <p14:sldId id="293"/>
            <p14:sldId id="294"/>
            <p14:sldId id="305"/>
            <p14:sldId id="300"/>
            <p14:sldId id="298"/>
            <p14:sldId id="309"/>
            <p14:sldId id="310"/>
            <p14:sldId id="286"/>
            <p14:sldId id="287"/>
            <p14:sldId id="289"/>
            <p14:sldId id="295"/>
            <p14:sldId id="288"/>
            <p14:sldId id="291"/>
            <p14:sldId id="299"/>
            <p14:sldId id="285"/>
            <p14:sldId id="304"/>
            <p14:sldId id="282"/>
          </p14:sldIdLst>
        </p14:section>
        <p14:section name="Results" id="{2640F040-D92D-4BD5-BE59-BBACE1C2A711}">
          <p14:sldIdLst>
            <p14:sldId id="302"/>
            <p14:sldId id="311"/>
            <p14:sldId id="280"/>
            <p14:sldId id="279"/>
            <p14:sldId id="308"/>
            <p14:sldId id="281"/>
          </p14:sldIdLst>
        </p14:section>
        <p14:section name="Peak" id="{5A54B1BD-3210-4663-8409-21AE73E853F9}">
          <p14:sldIdLst>
            <p14:sldId id="260"/>
            <p14:sldId id="276"/>
            <p14:sldId id="262"/>
            <p14:sldId id="306"/>
            <p14:sldId id="267"/>
          </p14:sldIdLst>
        </p14:section>
        <p14:section name="Time" id="{D6284C1B-8568-4CDF-AC25-B93DAC6F03CD}">
          <p14:sldIdLst>
            <p14:sldId id="263"/>
            <p14:sldId id="264"/>
            <p14:sldId id="312"/>
            <p14:sldId id="301"/>
            <p14:sldId id="307"/>
          </p14:sldIdLst>
        </p14:section>
        <p14:section name="Extra Plots" id="{6B3FB9C3-BDE5-4A67-935F-A421372BE71C}">
          <p14:sldIdLst>
            <p14:sldId id="314"/>
            <p14:sldId id="316"/>
            <p14:sldId id="315"/>
            <p14:sldId id="313"/>
            <p14:sldId id="319"/>
            <p14:sldId id="317"/>
            <p14:sldId id="318"/>
            <p14:sldId id="322"/>
            <p14:sldId id="32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4A5EB-B00C-4BF1-BEC9-353770A8E9E3}" v="150" dt="2020-08-28T14:51:03.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9793" autoAdjust="0"/>
  </p:normalViewPr>
  <p:slideViewPr>
    <p:cSldViewPr snapToGrid="0">
      <p:cViewPr varScale="1">
        <p:scale>
          <a:sx n="93" d="100"/>
          <a:sy n="93" d="100"/>
        </p:scale>
        <p:origin x="7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navictoria, Andrew" userId="56692bca-3794-4266-bae2-3f7618403855" providerId="ADAL" clId="{82D7F781-7BD4-48CC-ADE7-B9CC065CB646}"/>
    <pc:docChg chg="undo custSel addSld modSld">
      <pc:chgData name="Lunavictoria, Andrew" userId="56692bca-3794-4266-bae2-3f7618403855" providerId="ADAL" clId="{82D7F781-7BD4-48CC-ADE7-B9CC065CB646}" dt="2020-07-15T17:40:49.709" v="2993"/>
      <pc:docMkLst>
        <pc:docMk/>
      </pc:docMkLst>
      <pc:sldChg chg="modSp mod modNotesTx">
        <pc:chgData name="Lunavictoria, Andrew" userId="56692bca-3794-4266-bae2-3f7618403855" providerId="ADAL" clId="{82D7F781-7BD4-48CC-ADE7-B9CC065CB646}" dt="2020-07-15T16:47:41.353" v="560" actId="1076"/>
        <pc:sldMkLst>
          <pc:docMk/>
          <pc:sldMk cId="484909997" sldId="260"/>
        </pc:sldMkLst>
        <pc:cxnChg chg="mod">
          <ac:chgData name="Lunavictoria, Andrew" userId="56692bca-3794-4266-bae2-3f7618403855" providerId="ADAL" clId="{82D7F781-7BD4-48CC-ADE7-B9CC065CB646}" dt="2020-07-15T16:47:41.353" v="560" actId="1076"/>
          <ac:cxnSpMkLst>
            <pc:docMk/>
            <pc:sldMk cId="484909997" sldId="260"/>
            <ac:cxnSpMk id="21" creationId="{73187E59-259C-4684-B89E-C75F9EA4339C}"/>
          </ac:cxnSpMkLst>
        </pc:cxnChg>
      </pc:sldChg>
      <pc:sldChg chg="modSp mod modNotesTx">
        <pc:chgData name="Lunavictoria, Andrew" userId="56692bca-3794-4266-bae2-3f7618403855" providerId="ADAL" clId="{82D7F781-7BD4-48CC-ADE7-B9CC065CB646}" dt="2020-07-15T17:01:02.324" v="1345" actId="20577"/>
        <pc:sldMkLst>
          <pc:docMk/>
          <pc:sldMk cId="1330651931" sldId="262"/>
        </pc:sldMkLst>
        <pc:spChg chg="mod">
          <ac:chgData name="Lunavictoria, Andrew" userId="56692bca-3794-4266-bae2-3f7618403855" providerId="ADAL" clId="{82D7F781-7BD4-48CC-ADE7-B9CC065CB646}" dt="2020-07-15T16:59:35.408" v="1180" actId="14100"/>
          <ac:spMkLst>
            <pc:docMk/>
            <pc:sldMk cId="1330651931" sldId="262"/>
            <ac:spMk id="7" creationId="{97AB4555-DDAC-4382-A890-02C5CFCCBAA8}"/>
          </ac:spMkLst>
        </pc:spChg>
        <pc:spChg chg="mod">
          <ac:chgData name="Lunavictoria, Andrew" userId="56692bca-3794-4266-bae2-3f7618403855" providerId="ADAL" clId="{82D7F781-7BD4-48CC-ADE7-B9CC065CB646}" dt="2020-07-15T17:00:43.254" v="1332" actId="1076"/>
          <ac:spMkLst>
            <pc:docMk/>
            <pc:sldMk cId="1330651931" sldId="262"/>
            <ac:spMk id="9" creationId="{F82A1F2F-0540-427E-8E4A-6262EF126F38}"/>
          </ac:spMkLst>
        </pc:spChg>
        <pc:spChg chg="mod">
          <ac:chgData name="Lunavictoria, Andrew" userId="56692bca-3794-4266-bae2-3f7618403855" providerId="ADAL" clId="{82D7F781-7BD4-48CC-ADE7-B9CC065CB646}" dt="2020-07-15T16:59:38.936" v="1181" actId="14100"/>
          <ac:spMkLst>
            <pc:docMk/>
            <pc:sldMk cId="1330651931" sldId="262"/>
            <ac:spMk id="11" creationId="{59CA248C-9272-439A-B267-E06954195A59}"/>
          </ac:spMkLst>
        </pc:spChg>
        <pc:graphicFrameChg chg="mod ord">
          <ac:chgData name="Lunavictoria, Andrew" userId="56692bca-3794-4266-bae2-3f7618403855" providerId="ADAL" clId="{82D7F781-7BD4-48CC-ADE7-B9CC065CB646}" dt="2020-07-15T16:56:09.715" v="847" actId="1076"/>
          <ac:graphicFrameMkLst>
            <pc:docMk/>
            <pc:sldMk cId="1330651931" sldId="262"/>
            <ac:graphicFrameMk id="4" creationId="{7BC4D599-5814-4675-8DBC-3DFB480C199A}"/>
          </ac:graphicFrameMkLst>
        </pc:graphicFrameChg>
        <pc:graphicFrameChg chg="mod">
          <ac:chgData name="Lunavictoria, Andrew" userId="56692bca-3794-4266-bae2-3f7618403855" providerId="ADAL" clId="{82D7F781-7BD4-48CC-ADE7-B9CC065CB646}" dt="2020-07-15T16:57:14.957" v="861"/>
          <ac:graphicFrameMkLst>
            <pc:docMk/>
            <pc:sldMk cId="1330651931" sldId="262"/>
            <ac:graphicFrameMk id="5" creationId="{6EEB7E52-B98D-4319-8306-46917F321252}"/>
          </ac:graphicFrameMkLst>
        </pc:graphicFrameChg>
      </pc:sldChg>
      <pc:sldChg chg="modSp mod modNotesTx">
        <pc:chgData name="Lunavictoria, Andrew" userId="56692bca-3794-4266-bae2-3f7618403855" providerId="ADAL" clId="{82D7F781-7BD4-48CC-ADE7-B9CC065CB646}" dt="2020-07-15T17:14:21.359" v="2313" actId="1076"/>
        <pc:sldMkLst>
          <pc:docMk/>
          <pc:sldMk cId="3401553035" sldId="263"/>
        </pc:sldMkLst>
        <pc:spChg chg="mod">
          <ac:chgData name="Lunavictoria, Andrew" userId="56692bca-3794-4266-bae2-3f7618403855" providerId="ADAL" clId="{82D7F781-7BD4-48CC-ADE7-B9CC065CB646}" dt="2020-07-15T16:36:32.568" v="58" actId="1076"/>
          <ac:spMkLst>
            <pc:docMk/>
            <pc:sldMk cId="3401553035" sldId="263"/>
            <ac:spMk id="2" creationId="{EC93FC4D-B3E4-45FD-A234-047EE76F484C}"/>
          </ac:spMkLst>
        </pc:spChg>
        <pc:spChg chg="mod">
          <ac:chgData name="Lunavictoria, Andrew" userId="56692bca-3794-4266-bae2-3f7618403855" providerId="ADAL" clId="{82D7F781-7BD4-48CC-ADE7-B9CC065CB646}" dt="2020-07-15T17:13:42.698" v="2309" actId="20577"/>
          <ac:spMkLst>
            <pc:docMk/>
            <pc:sldMk cId="3401553035" sldId="263"/>
            <ac:spMk id="3" creationId="{47AA1A5A-40DD-4B5F-8E46-AC96B3019507}"/>
          </ac:spMkLst>
        </pc:spChg>
        <pc:spChg chg="mod ord">
          <ac:chgData name="Lunavictoria, Andrew" userId="56692bca-3794-4266-bae2-3f7618403855" providerId="ADAL" clId="{82D7F781-7BD4-48CC-ADE7-B9CC065CB646}" dt="2020-07-15T17:14:21.359" v="2313" actId="1076"/>
          <ac:spMkLst>
            <pc:docMk/>
            <pc:sldMk cId="3401553035" sldId="263"/>
            <ac:spMk id="5" creationId="{2A37AE59-7B99-490F-A244-8A81B456E864}"/>
          </ac:spMkLst>
        </pc:spChg>
        <pc:graphicFrameChg chg="mod">
          <ac:chgData name="Lunavictoria, Andrew" userId="56692bca-3794-4266-bae2-3f7618403855" providerId="ADAL" clId="{82D7F781-7BD4-48CC-ADE7-B9CC065CB646}" dt="2020-07-15T17:14:11.576" v="2310" actId="1076"/>
          <ac:graphicFrameMkLst>
            <pc:docMk/>
            <pc:sldMk cId="3401553035" sldId="263"/>
            <ac:graphicFrameMk id="10" creationId="{B695E6F3-2236-49EE-8F0E-AEED658DAFC3}"/>
          </ac:graphicFrameMkLst>
        </pc:graphicFrameChg>
        <pc:graphicFrameChg chg="mod ord">
          <ac:chgData name="Lunavictoria, Andrew" userId="56692bca-3794-4266-bae2-3f7618403855" providerId="ADAL" clId="{82D7F781-7BD4-48CC-ADE7-B9CC065CB646}" dt="2020-07-15T17:14:15.777" v="2312" actId="1076"/>
          <ac:graphicFrameMkLst>
            <pc:docMk/>
            <pc:sldMk cId="3401553035" sldId="263"/>
            <ac:graphicFrameMk id="11" creationId="{4723B55B-A396-4027-9CCA-6C86E313F6A3}"/>
          </ac:graphicFrameMkLst>
        </pc:graphicFrameChg>
      </pc:sldChg>
      <pc:sldChg chg="addSp delSp modSp mod">
        <pc:chgData name="Lunavictoria, Andrew" userId="56692bca-3794-4266-bae2-3f7618403855" providerId="ADAL" clId="{82D7F781-7BD4-48CC-ADE7-B9CC065CB646}" dt="2020-07-15T17:23:10.396" v="2420" actId="20577"/>
        <pc:sldMkLst>
          <pc:docMk/>
          <pc:sldMk cId="607394168" sldId="264"/>
        </pc:sldMkLst>
        <pc:spChg chg="mod">
          <ac:chgData name="Lunavictoria, Andrew" userId="56692bca-3794-4266-bae2-3f7618403855" providerId="ADAL" clId="{82D7F781-7BD4-48CC-ADE7-B9CC065CB646}" dt="2020-07-15T17:23:10.396" v="2420" actId="20577"/>
          <ac:spMkLst>
            <pc:docMk/>
            <pc:sldMk cId="607394168" sldId="264"/>
            <ac:spMk id="3" creationId="{3C9D0CEC-8BD6-4475-9661-A1865BCBECC7}"/>
          </ac:spMkLst>
        </pc:spChg>
        <pc:spChg chg="mod">
          <ac:chgData name="Lunavictoria, Andrew" userId="56692bca-3794-4266-bae2-3f7618403855" providerId="ADAL" clId="{82D7F781-7BD4-48CC-ADE7-B9CC065CB646}" dt="2020-07-15T17:22:22.257" v="2418" actId="1076"/>
          <ac:spMkLst>
            <pc:docMk/>
            <pc:sldMk cId="607394168" sldId="264"/>
            <ac:spMk id="6" creationId="{6E4B509F-A3FF-4B19-A06E-722E47E46FD0}"/>
          </ac:spMkLst>
        </pc:spChg>
        <pc:graphicFrameChg chg="mod">
          <ac:chgData name="Lunavictoria, Andrew" userId="56692bca-3794-4266-bae2-3f7618403855" providerId="ADAL" clId="{82D7F781-7BD4-48CC-ADE7-B9CC065CB646}" dt="2020-07-15T17:21:12.501" v="2396"/>
          <ac:graphicFrameMkLst>
            <pc:docMk/>
            <pc:sldMk cId="607394168" sldId="264"/>
            <ac:graphicFrameMk id="4" creationId="{70F59BC9-FBB2-4571-8CBD-F2B097B45C27}"/>
          </ac:graphicFrameMkLst>
        </pc:graphicFrameChg>
        <pc:graphicFrameChg chg="del mod">
          <ac:chgData name="Lunavictoria, Andrew" userId="56692bca-3794-4266-bae2-3f7618403855" providerId="ADAL" clId="{82D7F781-7BD4-48CC-ADE7-B9CC065CB646}" dt="2020-07-15T17:21:58.401" v="2404" actId="478"/>
          <ac:graphicFrameMkLst>
            <pc:docMk/>
            <pc:sldMk cId="607394168" sldId="264"/>
            <ac:graphicFrameMk id="5" creationId="{A829EF42-2671-49C6-8508-70F54AA93A97}"/>
          </ac:graphicFrameMkLst>
        </pc:graphicFrameChg>
        <pc:graphicFrameChg chg="add mod">
          <ac:chgData name="Lunavictoria, Andrew" userId="56692bca-3794-4266-bae2-3f7618403855" providerId="ADAL" clId="{82D7F781-7BD4-48CC-ADE7-B9CC065CB646}" dt="2020-07-15T17:22:08.961" v="2417"/>
          <ac:graphicFrameMkLst>
            <pc:docMk/>
            <pc:sldMk cId="607394168" sldId="264"/>
            <ac:graphicFrameMk id="7" creationId="{42664E9B-7C21-4046-8E31-26126C637DB6}"/>
          </ac:graphicFrameMkLst>
        </pc:graphicFrameChg>
      </pc:sldChg>
      <pc:sldChg chg="delSp mod modNotesTx">
        <pc:chgData name="Lunavictoria, Andrew" userId="56692bca-3794-4266-bae2-3f7618403855" providerId="ADAL" clId="{82D7F781-7BD4-48CC-ADE7-B9CC065CB646}" dt="2020-07-15T17:10:32.182" v="2206" actId="20577"/>
        <pc:sldMkLst>
          <pc:docMk/>
          <pc:sldMk cId="3886318008" sldId="267"/>
        </pc:sldMkLst>
        <pc:spChg chg="del">
          <ac:chgData name="Lunavictoria, Andrew" userId="56692bca-3794-4266-bae2-3f7618403855" providerId="ADAL" clId="{82D7F781-7BD4-48CC-ADE7-B9CC065CB646}" dt="2020-07-15T17:05:02.717" v="1391" actId="478"/>
          <ac:spMkLst>
            <pc:docMk/>
            <pc:sldMk cId="3886318008" sldId="267"/>
            <ac:spMk id="6" creationId="{CC4BEB71-D0A8-466D-B4CE-BCD20A596181}"/>
          </ac:spMkLst>
        </pc:spChg>
      </pc:sldChg>
      <pc:sldChg chg="modSp mod modNotesTx">
        <pc:chgData name="Lunavictoria, Andrew" userId="56692bca-3794-4266-bae2-3f7618403855" providerId="ADAL" clId="{82D7F781-7BD4-48CC-ADE7-B9CC065CB646}" dt="2020-07-15T17:10:53.980" v="2208" actId="5793"/>
        <pc:sldMkLst>
          <pc:docMk/>
          <pc:sldMk cId="3415231632" sldId="276"/>
        </pc:sldMkLst>
        <pc:spChg chg="mod">
          <ac:chgData name="Lunavictoria, Andrew" userId="56692bca-3794-4266-bae2-3f7618403855" providerId="ADAL" clId="{82D7F781-7BD4-48CC-ADE7-B9CC065CB646}" dt="2020-07-15T17:10:53.980" v="2208" actId="5793"/>
          <ac:spMkLst>
            <pc:docMk/>
            <pc:sldMk cId="3415231632" sldId="276"/>
            <ac:spMk id="8" creationId="{0D8626AF-7D50-42D6-9E4D-57E6AE2F769F}"/>
          </ac:spMkLst>
        </pc:spChg>
        <pc:cxnChg chg="mod">
          <ac:chgData name="Lunavictoria, Andrew" userId="56692bca-3794-4266-bae2-3f7618403855" providerId="ADAL" clId="{82D7F781-7BD4-48CC-ADE7-B9CC065CB646}" dt="2020-07-15T16:47:34.177" v="559" actId="1076"/>
          <ac:cxnSpMkLst>
            <pc:docMk/>
            <pc:sldMk cId="3415231632" sldId="276"/>
            <ac:cxnSpMk id="12" creationId="{F817CD14-21C3-4454-905F-4A5669AFC0AC}"/>
          </ac:cxnSpMkLst>
        </pc:cxnChg>
      </pc:sldChg>
      <pc:sldChg chg="modNotesTx">
        <pc:chgData name="Lunavictoria, Andrew" userId="56692bca-3794-4266-bae2-3f7618403855" providerId="ADAL" clId="{82D7F781-7BD4-48CC-ADE7-B9CC065CB646}" dt="2020-07-15T16:45:40.858" v="538" actId="20577"/>
        <pc:sldMkLst>
          <pc:docMk/>
          <pc:sldMk cId="3325012585" sldId="280"/>
        </pc:sldMkLst>
      </pc:sldChg>
      <pc:sldChg chg="modNotesTx">
        <pc:chgData name="Lunavictoria, Andrew" userId="56692bca-3794-4266-bae2-3f7618403855" providerId="ADAL" clId="{82D7F781-7BD4-48CC-ADE7-B9CC065CB646}" dt="2020-07-15T17:13:02.217" v="2269" actId="20577"/>
        <pc:sldMkLst>
          <pc:docMk/>
          <pc:sldMk cId="142515353" sldId="281"/>
        </pc:sldMkLst>
      </pc:sldChg>
      <pc:sldChg chg="modNotesTx">
        <pc:chgData name="Lunavictoria, Andrew" userId="56692bca-3794-4266-bae2-3f7618403855" providerId="ADAL" clId="{82D7F781-7BD4-48CC-ADE7-B9CC065CB646}" dt="2020-07-15T16:45:10.976" v="504" actId="20577"/>
        <pc:sldMkLst>
          <pc:docMk/>
          <pc:sldMk cId="4153850075" sldId="282"/>
        </pc:sldMkLst>
      </pc:sldChg>
      <pc:sldChg chg="modNotesTx">
        <pc:chgData name="Lunavictoria, Andrew" userId="56692bca-3794-4266-bae2-3f7618403855" providerId="ADAL" clId="{82D7F781-7BD4-48CC-ADE7-B9CC065CB646}" dt="2020-07-15T16:43:14.577" v="451" actId="20577"/>
        <pc:sldMkLst>
          <pc:docMk/>
          <pc:sldMk cId="2964984908" sldId="285"/>
        </pc:sldMkLst>
      </pc:sldChg>
      <pc:sldChg chg="modNotesTx">
        <pc:chgData name="Lunavictoria, Andrew" userId="56692bca-3794-4266-bae2-3f7618403855" providerId="ADAL" clId="{82D7F781-7BD4-48CC-ADE7-B9CC065CB646}" dt="2020-07-15T16:40:25.172" v="172" actId="20577"/>
        <pc:sldMkLst>
          <pc:docMk/>
          <pc:sldMk cId="3621981324" sldId="286"/>
        </pc:sldMkLst>
      </pc:sldChg>
      <pc:sldChg chg="modNotesTx">
        <pc:chgData name="Lunavictoria, Andrew" userId="56692bca-3794-4266-bae2-3f7618403855" providerId="ADAL" clId="{82D7F781-7BD4-48CC-ADE7-B9CC065CB646}" dt="2020-07-15T16:40:37.648" v="194" actId="20577"/>
        <pc:sldMkLst>
          <pc:docMk/>
          <pc:sldMk cId="486713136" sldId="287"/>
        </pc:sldMkLst>
      </pc:sldChg>
      <pc:sldChg chg="modNotesTx">
        <pc:chgData name="Lunavictoria, Andrew" userId="56692bca-3794-4266-bae2-3f7618403855" providerId="ADAL" clId="{82D7F781-7BD4-48CC-ADE7-B9CC065CB646}" dt="2020-07-15T16:42:20.021" v="378" actId="20577"/>
        <pc:sldMkLst>
          <pc:docMk/>
          <pc:sldMk cId="2542922972" sldId="288"/>
        </pc:sldMkLst>
      </pc:sldChg>
      <pc:sldChg chg="modNotesTx">
        <pc:chgData name="Lunavictoria, Andrew" userId="56692bca-3794-4266-bae2-3f7618403855" providerId="ADAL" clId="{82D7F781-7BD4-48CC-ADE7-B9CC065CB646}" dt="2020-07-15T16:42:36.758" v="380" actId="20577"/>
        <pc:sldMkLst>
          <pc:docMk/>
          <pc:sldMk cId="3428334490" sldId="291"/>
        </pc:sldMkLst>
      </pc:sldChg>
      <pc:sldChg chg="modNotesTx">
        <pc:chgData name="Lunavictoria, Andrew" userId="56692bca-3794-4266-bae2-3f7618403855" providerId="ADAL" clId="{82D7F781-7BD4-48CC-ADE7-B9CC065CB646}" dt="2020-07-15T16:38:46.913" v="68" actId="20577"/>
        <pc:sldMkLst>
          <pc:docMk/>
          <pc:sldMk cId="2239311780" sldId="296"/>
        </pc:sldMkLst>
      </pc:sldChg>
      <pc:sldChg chg="addSp delSp modSp mod">
        <pc:chgData name="Lunavictoria, Andrew" userId="56692bca-3794-4266-bae2-3f7618403855" providerId="ADAL" clId="{82D7F781-7BD4-48CC-ADE7-B9CC065CB646}" dt="2020-07-15T17:26:18.442" v="2432" actId="21"/>
        <pc:sldMkLst>
          <pc:docMk/>
          <pc:sldMk cId="1773597443" sldId="302"/>
        </pc:sldMkLst>
        <pc:picChg chg="add del mod">
          <ac:chgData name="Lunavictoria, Andrew" userId="56692bca-3794-4266-bae2-3f7618403855" providerId="ADAL" clId="{82D7F781-7BD4-48CC-ADE7-B9CC065CB646}" dt="2020-07-15T17:26:18.442" v="2432" actId="21"/>
          <ac:picMkLst>
            <pc:docMk/>
            <pc:sldMk cId="1773597443" sldId="302"/>
            <ac:picMk id="6" creationId="{1F4EBBC0-AF14-490F-B9E0-BB9CB51836DF}"/>
          </ac:picMkLst>
        </pc:picChg>
      </pc:sldChg>
      <pc:sldChg chg="modNotesTx">
        <pc:chgData name="Lunavictoria, Andrew" userId="56692bca-3794-4266-bae2-3f7618403855" providerId="ADAL" clId="{82D7F781-7BD4-48CC-ADE7-B9CC065CB646}" dt="2020-07-15T16:44:54.562" v="456" actId="20577"/>
        <pc:sldMkLst>
          <pc:docMk/>
          <pc:sldMk cId="1080011802" sldId="304"/>
        </pc:sldMkLst>
      </pc:sldChg>
      <pc:sldChg chg="modSp mod modNotesTx">
        <pc:chgData name="Lunavictoria, Andrew" userId="56692bca-3794-4266-bae2-3f7618403855" providerId="ADAL" clId="{82D7F781-7BD4-48CC-ADE7-B9CC065CB646}" dt="2020-07-15T17:03:25.700" v="1352" actId="20577"/>
        <pc:sldMkLst>
          <pc:docMk/>
          <pc:sldMk cId="1555886473" sldId="306"/>
        </pc:sldMkLst>
        <pc:spChg chg="mod">
          <ac:chgData name="Lunavictoria, Andrew" userId="56692bca-3794-4266-bae2-3f7618403855" providerId="ADAL" clId="{82D7F781-7BD4-48CC-ADE7-B9CC065CB646}" dt="2020-07-15T17:01:36.170" v="1347" actId="1076"/>
          <ac:spMkLst>
            <pc:docMk/>
            <pc:sldMk cId="1555886473" sldId="306"/>
            <ac:spMk id="2" creationId="{1647E7F6-8CFC-4597-BDF0-CCAB206E7A60}"/>
          </ac:spMkLst>
        </pc:spChg>
      </pc:sldChg>
      <pc:sldChg chg="modSp mod">
        <pc:chgData name="Lunavictoria, Andrew" userId="56692bca-3794-4266-bae2-3f7618403855" providerId="ADAL" clId="{82D7F781-7BD4-48CC-ADE7-B9CC065CB646}" dt="2020-07-15T16:11:49.255" v="56" actId="1076"/>
        <pc:sldMkLst>
          <pc:docMk/>
          <pc:sldMk cId="665919506" sldId="308"/>
        </pc:sldMkLst>
        <pc:spChg chg="mod">
          <ac:chgData name="Lunavictoria, Andrew" userId="56692bca-3794-4266-bae2-3f7618403855" providerId="ADAL" clId="{82D7F781-7BD4-48CC-ADE7-B9CC065CB646}" dt="2020-07-15T16:11:49.255" v="56" actId="1076"/>
          <ac:spMkLst>
            <pc:docMk/>
            <pc:sldMk cId="665919506" sldId="308"/>
            <ac:spMk id="2" creationId="{F57996F4-38B0-4C49-BA82-527F3FD81405}"/>
          </ac:spMkLst>
        </pc:spChg>
      </pc:sldChg>
      <pc:sldChg chg="modNotesTx">
        <pc:chgData name="Lunavictoria, Andrew" userId="56692bca-3794-4266-bae2-3f7618403855" providerId="ADAL" clId="{82D7F781-7BD4-48CC-ADE7-B9CC065CB646}" dt="2020-07-15T16:39:57.601" v="125" actId="20577"/>
        <pc:sldMkLst>
          <pc:docMk/>
          <pc:sldMk cId="1389536267" sldId="309"/>
        </pc:sldMkLst>
      </pc:sldChg>
      <pc:sldChg chg="addSp delSp modSp add mod modAnim modNotesTx">
        <pc:chgData name="Lunavictoria, Andrew" userId="56692bca-3794-4266-bae2-3f7618403855" providerId="ADAL" clId="{82D7F781-7BD4-48CC-ADE7-B9CC065CB646}" dt="2020-07-15T17:40:49.709" v="2993"/>
        <pc:sldMkLst>
          <pc:docMk/>
          <pc:sldMk cId="4020995009" sldId="311"/>
        </pc:sldMkLst>
        <pc:spChg chg="mod topLvl">
          <ac:chgData name="Lunavictoria, Andrew" userId="56692bca-3794-4266-bae2-3f7618403855" providerId="ADAL" clId="{82D7F781-7BD4-48CC-ADE7-B9CC065CB646}" dt="2020-07-15T17:30:00.778" v="2559" actId="1076"/>
          <ac:spMkLst>
            <pc:docMk/>
            <pc:sldMk cId="4020995009" sldId="311"/>
            <ac:spMk id="3" creationId="{A6879BF2-97BA-4212-984A-C491E70DC6CF}"/>
          </ac:spMkLst>
        </pc:spChg>
        <pc:spChg chg="mod">
          <ac:chgData name="Lunavictoria, Andrew" userId="56692bca-3794-4266-bae2-3f7618403855" providerId="ADAL" clId="{82D7F781-7BD4-48CC-ADE7-B9CC065CB646}" dt="2020-07-15T17:35:46.598" v="2950" actId="313"/>
          <ac:spMkLst>
            <pc:docMk/>
            <pc:sldMk cId="4020995009" sldId="311"/>
            <ac:spMk id="5" creationId="{665CB7A5-ADE3-4432-B4BA-718AA35FCAF1}"/>
          </ac:spMkLst>
        </pc:spChg>
        <pc:spChg chg="mod topLvl">
          <ac:chgData name="Lunavictoria, Andrew" userId="56692bca-3794-4266-bae2-3f7618403855" providerId="ADAL" clId="{82D7F781-7BD4-48CC-ADE7-B9CC065CB646}" dt="2020-07-15T17:30:21.781" v="2565" actId="1076"/>
          <ac:spMkLst>
            <pc:docMk/>
            <pc:sldMk cId="4020995009" sldId="311"/>
            <ac:spMk id="9" creationId="{45DA0A42-9373-4F39-A476-27577BA699E0}"/>
          </ac:spMkLst>
        </pc:spChg>
        <pc:spChg chg="mod topLvl">
          <ac:chgData name="Lunavictoria, Andrew" userId="56692bca-3794-4266-bae2-3f7618403855" providerId="ADAL" clId="{82D7F781-7BD4-48CC-ADE7-B9CC065CB646}" dt="2020-07-15T17:31:29.206" v="2633" actId="688"/>
          <ac:spMkLst>
            <pc:docMk/>
            <pc:sldMk cId="4020995009" sldId="311"/>
            <ac:spMk id="11" creationId="{4931063A-F374-4B63-8371-9E2F8B2A6A4C}"/>
          </ac:spMkLst>
        </pc:spChg>
        <pc:spChg chg="add mod ord">
          <ac:chgData name="Lunavictoria, Andrew" userId="56692bca-3794-4266-bae2-3f7618403855" providerId="ADAL" clId="{82D7F781-7BD4-48CC-ADE7-B9CC065CB646}" dt="2020-07-15T17:40:47.589" v="2992" actId="164"/>
          <ac:spMkLst>
            <pc:docMk/>
            <pc:sldMk cId="4020995009" sldId="311"/>
            <ac:spMk id="12" creationId="{3E6609BD-EB0E-4DCA-B98E-BDFBB4DF0AA8}"/>
          </ac:spMkLst>
        </pc:spChg>
        <pc:spChg chg="mod topLvl">
          <ac:chgData name="Lunavictoria, Andrew" userId="56692bca-3794-4266-bae2-3f7618403855" providerId="ADAL" clId="{82D7F781-7BD4-48CC-ADE7-B9CC065CB646}" dt="2020-07-15T17:29:20.804" v="2542" actId="1076"/>
          <ac:spMkLst>
            <pc:docMk/>
            <pc:sldMk cId="4020995009" sldId="311"/>
            <ac:spMk id="13" creationId="{22E23233-108F-4C52-B62A-1446D29DAC91}"/>
          </ac:spMkLst>
        </pc:spChg>
        <pc:spChg chg="mod topLvl">
          <ac:chgData name="Lunavictoria, Andrew" userId="56692bca-3794-4266-bae2-3f7618403855" providerId="ADAL" clId="{82D7F781-7BD4-48CC-ADE7-B9CC065CB646}" dt="2020-07-15T17:30:24.958" v="2566" actId="1076"/>
          <ac:spMkLst>
            <pc:docMk/>
            <pc:sldMk cId="4020995009" sldId="311"/>
            <ac:spMk id="14" creationId="{B590D6BD-DE30-4E99-874C-1A4EEA2E66D6}"/>
          </ac:spMkLst>
        </pc:spChg>
        <pc:spChg chg="mod topLvl">
          <ac:chgData name="Lunavictoria, Andrew" userId="56692bca-3794-4266-bae2-3f7618403855" providerId="ADAL" clId="{82D7F781-7BD4-48CC-ADE7-B9CC065CB646}" dt="2020-07-15T17:28:35.794" v="2529" actId="1076"/>
          <ac:spMkLst>
            <pc:docMk/>
            <pc:sldMk cId="4020995009" sldId="311"/>
            <ac:spMk id="16" creationId="{82FBA57F-7617-4FA1-8929-066AC04FB37D}"/>
          </ac:spMkLst>
        </pc:spChg>
        <pc:spChg chg="mod topLvl">
          <ac:chgData name="Lunavictoria, Andrew" userId="56692bca-3794-4266-bae2-3f7618403855" providerId="ADAL" clId="{82D7F781-7BD4-48CC-ADE7-B9CC065CB646}" dt="2020-07-15T17:30:29.027" v="2567" actId="1076"/>
          <ac:spMkLst>
            <pc:docMk/>
            <pc:sldMk cId="4020995009" sldId="311"/>
            <ac:spMk id="19" creationId="{C9FE148E-E8BC-4B2E-A04B-AF302D4F28DC}"/>
          </ac:spMkLst>
        </pc:spChg>
        <pc:spChg chg="mod ord topLvl">
          <ac:chgData name="Lunavictoria, Andrew" userId="56692bca-3794-4266-bae2-3f7618403855" providerId="ADAL" clId="{82D7F781-7BD4-48CC-ADE7-B9CC065CB646}" dt="2020-07-15T17:32:04.703" v="2641" actId="166"/>
          <ac:spMkLst>
            <pc:docMk/>
            <pc:sldMk cId="4020995009" sldId="311"/>
            <ac:spMk id="21" creationId="{4DF13BE5-84B9-42B4-A104-311E5714BC03}"/>
          </ac:spMkLst>
        </pc:spChg>
        <pc:spChg chg="mod topLvl">
          <ac:chgData name="Lunavictoria, Andrew" userId="56692bca-3794-4266-bae2-3f7618403855" providerId="ADAL" clId="{82D7F781-7BD4-48CC-ADE7-B9CC065CB646}" dt="2020-07-15T17:30:03.289" v="2560" actId="1076"/>
          <ac:spMkLst>
            <pc:docMk/>
            <pc:sldMk cId="4020995009" sldId="311"/>
            <ac:spMk id="23" creationId="{C860CAE7-E020-40EB-BC1C-721C4A22755E}"/>
          </ac:spMkLst>
        </pc:spChg>
        <pc:spChg chg="mod topLvl">
          <ac:chgData name="Lunavictoria, Andrew" userId="56692bca-3794-4266-bae2-3f7618403855" providerId="ADAL" clId="{82D7F781-7BD4-48CC-ADE7-B9CC065CB646}" dt="2020-07-15T17:28:40.418" v="2530" actId="1076"/>
          <ac:spMkLst>
            <pc:docMk/>
            <pc:sldMk cId="4020995009" sldId="311"/>
            <ac:spMk id="25" creationId="{34E3FE8B-B21F-4FC5-97A5-12020B371292}"/>
          </ac:spMkLst>
        </pc:spChg>
        <pc:spChg chg="mod topLvl">
          <ac:chgData name="Lunavictoria, Andrew" userId="56692bca-3794-4266-bae2-3f7618403855" providerId="ADAL" clId="{82D7F781-7BD4-48CC-ADE7-B9CC065CB646}" dt="2020-07-15T17:29:29.467" v="2556" actId="20577"/>
          <ac:spMkLst>
            <pc:docMk/>
            <pc:sldMk cId="4020995009" sldId="311"/>
            <ac:spMk id="27" creationId="{06F3208F-C145-4BF4-AD52-13CE9BFA8227}"/>
          </ac:spMkLst>
        </pc:spChg>
        <pc:grpChg chg="add mod">
          <ac:chgData name="Lunavictoria, Andrew" userId="56692bca-3794-4266-bae2-3f7618403855" providerId="ADAL" clId="{82D7F781-7BD4-48CC-ADE7-B9CC065CB646}" dt="2020-07-15T17:40:47.589" v="2992" actId="164"/>
          <ac:grpSpMkLst>
            <pc:docMk/>
            <pc:sldMk cId="4020995009" sldId="311"/>
            <ac:grpSpMk id="10" creationId="{391E53B4-9A32-40E4-8315-144EF4733D44}"/>
          </ac:grpSpMkLst>
        </pc:grpChg>
        <pc:grpChg chg="add mod">
          <ac:chgData name="Lunavictoria, Andrew" userId="56692bca-3794-4266-bae2-3f7618403855" providerId="ADAL" clId="{82D7F781-7BD4-48CC-ADE7-B9CC065CB646}" dt="2020-07-15T17:40:47.589" v="2992" actId="164"/>
          <ac:grpSpMkLst>
            <pc:docMk/>
            <pc:sldMk cId="4020995009" sldId="311"/>
            <ac:grpSpMk id="15" creationId="{21296C19-0599-4FAB-99C1-E6B20DC45281}"/>
          </ac:grpSpMkLst>
        </pc:grpChg>
        <pc:grpChg chg="del mod">
          <ac:chgData name="Lunavictoria, Andrew" userId="56692bca-3794-4266-bae2-3f7618403855" providerId="ADAL" clId="{82D7F781-7BD4-48CC-ADE7-B9CC065CB646}" dt="2020-07-15T17:27:28.190" v="2513" actId="165"/>
          <ac:grpSpMkLst>
            <pc:docMk/>
            <pc:sldMk cId="4020995009" sldId="311"/>
            <ac:grpSpMk id="28" creationId="{E4385F83-DEA0-4F82-908E-70F52ED65AD1}"/>
          </ac:grpSpMkLst>
        </pc:grpChg>
        <pc:picChg chg="del">
          <ac:chgData name="Lunavictoria, Andrew" userId="56692bca-3794-4266-bae2-3f7618403855" providerId="ADAL" clId="{82D7F781-7BD4-48CC-ADE7-B9CC065CB646}" dt="2020-07-15T17:25:53.463" v="2422" actId="478"/>
          <ac:picMkLst>
            <pc:docMk/>
            <pc:sldMk cId="4020995009" sldId="311"/>
            <ac:picMk id="2" creationId="{719CB3AF-15C9-4195-835D-5683417071EA}"/>
          </ac:picMkLst>
        </pc:picChg>
        <pc:picChg chg="add del mod">
          <ac:chgData name="Lunavictoria, Andrew" userId="56692bca-3794-4266-bae2-3f7618403855" providerId="ADAL" clId="{82D7F781-7BD4-48CC-ADE7-B9CC065CB646}" dt="2020-07-15T17:26:08.255" v="2427" actId="21"/>
          <ac:picMkLst>
            <pc:docMk/>
            <pc:sldMk cId="4020995009" sldId="311"/>
            <ac:picMk id="7" creationId="{6BDF3ED5-EF9C-474B-80F8-8DE767828A5E}"/>
          </ac:picMkLst>
        </pc:picChg>
        <pc:picChg chg="add mod ord">
          <ac:chgData name="Lunavictoria, Andrew" userId="56692bca-3794-4266-bae2-3f7618403855" providerId="ADAL" clId="{82D7F781-7BD4-48CC-ADE7-B9CC065CB646}" dt="2020-07-15T17:32:19.205" v="2643" actId="167"/>
          <ac:picMkLst>
            <pc:docMk/>
            <pc:sldMk cId="4020995009" sldId="311"/>
            <ac:picMk id="8" creationId="{5C44BCCD-390B-4F0A-9A88-97FE7D3B9514}"/>
          </ac:picMkLst>
        </pc:picChg>
      </pc:sldChg>
    </pc:docChg>
  </pc:docChgLst>
  <pc:docChgLst>
    <pc:chgData name="Andrew Lunavictoria" userId="20e7f0652e1d18e1" providerId="LiveId" clId="{0864A5EB-B00C-4BF1-BEC9-353770A8E9E3}"/>
    <pc:docChg chg="undo custSel addSld delSld modSld sldOrd delMainMaster addSection delSection modSection">
      <pc:chgData name="Andrew Lunavictoria" userId="20e7f0652e1d18e1" providerId="LiveId" clId="{0864A5EB-B00C-4BF1-BEC9-353770A8E9E3}" dt="2020-08-28T14:58:44.085" v="1093" actId="20577"/>
      <pc:docMkLst>
        <pc:docMk/>
      </pc:docMkLst>
      <pc:sldChg chg="addSp delSp del mod">
        <pc:chgData name="Andrew Lunavictoria" userId="20e7f0652e1d18e1" providerId="LiveId" clId="{0864A5EB-B00C-4BF1-BEC9-353770A8E9E3}" dt="2020-08-28T13:54:35.979" v="68" actId="47"/>
        <pc:sldMkLst>
          <pc:docMk/>
          <pc:sldMk cId="3364780687" sldId="257"/>
        </pc:sldMkLst>
        <pc:spChg chg="add del">
          <ac:chgData name="Andrew Lunavictoria" userId="20e7f0652e1d18e1" providerId="LiveId" clId="{0864A5EB-B00C-4BF1-BEC9-353770A8E9E3}" dt="2020-08-28T13:48:51.086" v="1" actId="22"/>
          <ac:spMkLst>
            <pc:docMk/>
            <pc:sldMk cId="3364780687" sldId="257"/>
            <ac:spMk id="5" creationId="{52E26B9F-5B73-4354-AB09-8476139B5707}"/>
          </ac:spMkLst>
        </pc:spChg>
      </pc:sldChg>
      <pc:sldChg chg="del modNotesTx">
        <pc:chgData name="Andrew Lunavictoria" userId="20e7f0652e1d18e1" providerId="LiveId" clId="{0864A5EB-B00C-4BF1-BEC9-353770A8E9E3}" dt="2020-08-28T13:53:44.698" v="61" actId="47"/>
        <pc:sldMkLst>
          <pc:docMk/>
          <pc:sldMk cId="1396507658" sldId="258"/>
        </pc:sldMkLst>
      </pc:sldChg>
      <pc:sldChg chg="del">
        <pc:chgData name="Andrew Lunavictoria" userId="20e7f0652e1d18e1" providerId="LiveId" clId="{0864A5EB-B00C-4BF1-BEC9-353770A8E9E3}" dt="2020-08-28T13:52:27.474" v="44" actId="47"/>
        <pc:sldMkLst>
          <pc:docMk/>
          <pc:sldMk cId="551922157" sldId="261"/>
        </pc:sldMkLst>
      </pc:sldChg>
      <pc:sldChg chg="addSp delSp modSp mod">
        <pc:chgData name="Andrew Lunavictoria" userId="20e7f0652e1d18e1" providerId="LiveId" clId="{0864A5EB-B00C-4BF1-BEC9-353770A8E9E3}" dt="2020-08-28T14:51:31.367" v="311" actId="1076"/>
        <pc:sldMkLst>
          <pc:docMk/>
          <pc:sldMk cId="607394168" sldId="264"/>
        </pc:sldMkLst>
        <pc:spChg chg="mod">
          <ac:chgData name="Andrew Lunavictoria" userId="20e7f0652e1d18e1" providerId="LiveId" clId="{0864A5EB-B00C-4BF1-BEC9-353770A8E9E3}" dt="2020-08-28T14:51:31.367" v="311" actId="1076"/>
          <ac:spMkLst>
            <pc:docMk/>
            <pc:sldMk cId="607394168" sldId="264"/>
            <ac:spMk id="3" creationId="{3C9D0CEC-8BD6-4475-9661-A1865BCBECC7}"/>
          </ac:spMkLst>
        </pc:spChg>
        <pc:spChg chg="mod ord">
          <ac:chgData name="Andrew Lunavictoria" userId="20e7f0652e1d18e1" providerId="LiveId" clId="{0864A5EB-B00C-4BF1-BEC9-353770A8E9E3}" dt="2020-08-28T14:51:27.699" v="310" actId="1076"/>
          <ac:spMkLst>
            <pc:docMk/>
            <pc:sldMk cId="607394168" sldId="264"/>
            <ac:spMk id="6" creationId="{6E4B509F-A3FF-4B19-A06E-722E47E46FD0}"/>
          </ac:spMkLst>
        </pc:spChg>
        <pc:graphicFrameChg chg="del mod">
          <ac:chgData name="Andrew Lunavictoria" userId="20e7f0652e1d18e1" providerId="LiveId" clId="{0864A5EB-B00C-4BF1-BEC9-353770A8E9E3}" dt="2020-08-28T14:43:29.162" v="199" actId="478"/>
          <ac:graphicFrameMkLst>
            <pc:docMk/>
            <pc:sldMk cId="607394168" sldId="264"/>
            <ac:graphicFrameMk id="4" creationId="{70F59BC9-FBB2-4571-8CBD-F2B097B45C27}"/>
          </ac:graphicFrameMkLst>
        </pc:graphicFrameChg>
        <pc:graphicFrameChg chg="del mod">
          <ac:chgData name="Andrew Lunavictoria" userId="20e7f0652e1d18e1" providerId="LiveId" clId="{0864A5EB-B00C-4BF1-BEC9-353770A8E9E3}" dt="2020-08-28T14:49:24.656" v="290" actId="478"/>
          <ac:graphicFrameMkLst>
            <pc:docMk/>
            <pc:sldMk cId="607394168" sldId="264"/>
            <ac:graphicFrameMk id="7" creationId="{42664E9B-7C21-4046-8E31-26126C637DB6}"/>
          </ac:graphicFrameMkLst>
        </pc:graphicFrameChg>
        <pc:graphicFrameChg chg="add mod">
          <ac:chgData name="Andrew Lunavictoria" userId="20e7f0652e1d18e1" providerId="LiveId" clId="{0864A5EB-B00C-4BF1-BEC9-353770A8E9E3}" dt="2020-08-28T14:50:38.029" v="305"/>
          <ac:graphicFrameMkLst>
            <pc:docMk/>
            <pc:sldMk cId="607394168" sldId="264"/>
            <ac:graphicFrameMk id="8" creationId="{70F59BC9-FBB2-4571-8CBD-F2B097B45C27}"/>
          </ac:graphicFrameMkLst>
        </pc:graphicFrameChg>
        <pc:graphicFrameChg chg="add mod">
          <ac:chgData name="Andrew Lunavictoria" userId="20e7f0652e1d18e1" providerId="LiveId" clId="{0864A5EB-B00C-4BF1-BEC9-353770A8E9E3}" dt="2020-08-28T14:51:03.743" v="307"/>
          <ac:graphicFrameMkLst>
            <pc:docMk/>
            <pc:sldMk cId="607394168" sldId="264"/>
            <ac:graphicFrameMk id="11" creationId="{42664E9B-7C21-4046-8E31-26126C637DB6}"/>
          </ac:graphicFrameMkLst>
        </pc:graphicFrameChg>
        <pc:cxnChg chg="add del mod ord">
          <ac:chgData name="Andrew Lunavictoria" userId="20e7f0652e1d18e1" providerId="LiveId" clId="{0864A5EB-B00C-4BF1-BEC9-353770A8E9E3}" dt="2020-08-28T14:51:09.635" v="308" actId="478"/>
          <ac:cxnSpMkLst>
            <pc:docMk/>
            <pc:sldMk cId="607394168" sldId="264"/>
            <ac:cxnSpMk id="9" creationId="{61186E60-D59B-4DF8-A43B-1DE3789CDDF2}"/>
          </ac:cxnSpMkLst>
        </pc:cxnChg>
        <pc:cxnChg chg="add del mod ord">
          <ac:chgData name="Andrew Lunavictoria" userId="20e7f0652e1d18e1" providerId="LiveId" clId="{0864A5EB-B00C-4BF1-BEC9-353770A8E9E3}" dt="2020-08-28T14:51:11.591" v="309" actId="478"/>
          <ac:cxnSpMkLst>
            <pc:docMk/>
            <pc:sldMk cId="607394168" sldId="264"/>
            <ac:cxnSpMk id="10" creationId="{F7D7FEFF-9CD8-446A-A5A7-43B4DB4EF839}"/>
          </ac:cxnSpMkLst>
        </pc:cxnChg>
      </pc:sldChg>
      <pc:sldChg chg="del">
        <pc:chgData name="Andrew Lunavictoria" userId="20e7f0652e1d18e1" providerId="LiveId" clId="{0864A5EB-B00C-4BF1-BEC9-353770A8E9E3}" dt="2020-08-28T13:51:19.007" v="34" actId="47"/>
        <pc:sldMkLst>
          <pc:docMk/>
          <pc:sldMk cId="290058658" sldId="265"/>
        </pc:sldMkLst>
      </pc:sldChg>
      <pc:sldChg chg="del">
        <pc:chgData name="Andrew Lunavictoria" userId="20e7f0652e1d18e1" providerId="LiveId" clId="{0864A5EB-B00C-4BF1-BEC9-353770A8E9E3}" dt="2020-08-28T13:54:24.029" v="65" actId="47"/>
        <pc:sldMkLst>
          <pc:docMk/>
          <pc:sldMk cId="3699514715" sldId="278"/>
        </pc:sldMkLst>
      </pc:sldChg>
      <pc:sldChg chg="addSp modSp mod modNotesTx">
        <pc:chgData name="Andrew Lunavictoria" userId="20e7f0652e1d18e1" providerId="LiveId" clId="{0864A5EB-B00C-4BF1-BEC9-353770A8E9E3}" dt="2020-08-28T14:58:44.085" v="1093" actId="20577"/>
        <pc:sldMkLst>
          <pc:docMk/>
          <pc:sldMk cId="3850587421" sldId="307"/>
        </pc:sldMkLst>
        <pc:spChg chg="add mod">
          <ac:chgData name="Andrew Lunavictoria" userId="20e7f0652e1d18e1" providerId="LiveId" clId="{0864A5EB-B00C-4BF1-BEC9-353770A8E9E3}" dt="2020-08-28T14:56:51.321" v="951" actId="20577"/>
          <ac:spMkLst>
            <pc:docMk/>
            <pc:sldMk cId="3850587421" sldId="307"/>
            <ac:spMk id="2" creationId="{A9EBAF97-68EB-4D08-B721-2AE73D6E39FC}"/>
          </ac:spMkLst>
        </pc:spChg>
        <pc:spChg chg="mod">
          <ac:chgData name="Andrew Lunavictoria" userId="20e7f0652e1d18e1" providerId="LiveId" clId="{0864A5EB-B00C-4BF1-BEC9-353770A8E9E3}" dt="2020-08-28T14:57:10.777" v="952" actId="1076"/>
          <ac:spMkLst>
            <pc:docMk/>
            <pc:sldMk cId="3850587421" sldId="307"/>
            <ac:spMk id="4" creationId="{C09E6A44-F58B-48D1-BA79-665D1CD20406}"/>
          </ac:spMkLst>
        </pc:spChg>
      </pc:sldChg>
      <pc:sldChg chg="addSp delSp modSp add mod ord modNotesTx">
        <pc:chgData name="Andrew Lunavictoria" userId="20e7f0652e1d18e1" providerId="LiveId" clId="{0864A5EB-B00C-4BF1-BEC9-353770A8E9E3}" dt="2020-08-28T14:52:07.305" v="317" actId="1076"/>
        <pc:sldMkLst>
          <pc:docMk/>
          <pc:sldMk cId="1755372828" sldId="313"/>
        </pc:sldMkLst>
        <pc:spChg chg="mod">
          <ac:chgData name="Andrew Lunavictoria" userId="20e7f0652e1d18e1" providerId="LiveId" clId="{0864A5EB-B00C-4BF1-BEC9-353770A8E9E3}" dt="2020-08-28T13:49:21.167" v="18" actId="1076"/>
          <ac:spMkLst>
            <pc:docMk/>
            <pc:sldMk cId="1755372828" sldId="313"/>
            <ac:spMk id="4" creationId="{C09E6A44-F58B-48D1-BA79-665D1CD20406}"/>
          </ac:spMkLst>
        </pc:spChg>
        <pc:graphicFrameChg chg="add del mod">
          <ac:chgData name="Andrew Lunavictoria" userId="20e7f0652e1d18e1" providerId="LiveId" clId="{0864A5EB-B00C-4BF1-BEC9-353770A8E9E3}" dt="2020-08-28T13:49:54.474" v="26"/>
          <ac:graphicFrameMkLst>
            <pc:docMk/>
            <pc:sldMk cId="1755372828" sldId="313"/>
            <ac:graphicFrameMk id="6" creationId="{9A3FBDAB-E3B2-4E84-A293-073A9FA2DB1F}"/>
          </ac:graphicFrameMkLst>
        </pc:graphicFrameChg>
        <pc:picChg chg="add del">
          <ac:chgData name="Andrew Lunavictoria" userId="20e7f0652e1d18e1" providerId="LiveId" clId="{0864A5EB-B00C-4BF1-BEC9-353770A8E9E3}" dt="2020-08-28T13:49:59.349" v="28" actId="478"/>
          <ac:picMkLst>
            <pc:docMk/>
            <pc:sldMk cId="1755372828" sldId="313"/>
            <ac:picMk id="3" creationId="{A51201C9-54D0-44D9-B039-E924A41F67E5}"/>
          </ac:picMkLst>
        </pc:picChg>
        <pc:picChg chg="add mod">
          <ac:chgData name="Andrew Lunavictoria" userId="20e7f0652e1d18e1" providerId="LiveId" clId="{0864A5EB-B00C-4BF1-BEC9-353770A8E9E3}" dt="2020-08-28T14:52:07.305" v="317" actId="1076"/>
          <ac:picMkLst>
            <pc:docMk/>
            <pc:sldMk cId="1755372828" sldId="313"/>
            <ac:picMk id="7" creationId="{B98F6619-F547-48CC-94EA-ECB312C372F1}"/>
          </ac:picMkLst>
        </pc:picChg>
        <pc:picChg chg="add mod">
          <ac:chgData name="Andrew Lunavictoria" userId="20e7f0652e1d18e1" providerId="LiveId" clId="{0864A5EB-B00C-4BF1-BEC9-353770A8E9E3}" dt="2020-08-28T14:52:05.757" v="316" actId="1076"/>
          <ac:picMkLst>
            <pc:docMk/>
            <pc:sldMk cId="1755372828" sldId="313"/>
            <ac:picMk id="8" creationId="{3671E2C3-38CB-4BD2-B608-F16A3EA3C736}"/>
          </ac:picMkLst>
        </pc:picChg>
      </pc:sldChg>
      <pc:sldChg chg="modSp add mod modNotesTx">
        <pc:chgData name="Andrew Lunavictoria" userId="20e7f0652e1d18e1" providerId="LiveId" clId="{0864A5EB-B00C-4BF1-BEC9-353770A8E9E3}" dt="2020-08-28T14:39:45.572" v="175" actId="20577"/>
        <pc:sldMkLst>
          <pc:docMk/>
          <pc:sldMk cId="2354031347" sldId="314"/>
        </pc:sldMkLst>
        <pc:spChg chg="mod">
          <ac:chgData name="Andrew Lunavictoria" userId="20e7f0652e1d18e1" providerId="LiveId" clId="{0864A5EB-B00C-4BF1-BEC9-353770A8E9E3}" dt="2020-08-28T14:39:39.510" v="174" actId="1076"/>
          <ac:spMkLst>
            <pc:docMk/>
            <pc:sldMk cId="2354031347" sldId="314"/>
            <ac:spMk id="4" creationId="{C09E6A44-F58B-48D1-BA79-665D1CD20406}"/>
          </ac:spMkLst>
        </pc:spChg>
      </pc:sldChg>
      <pc:sldChg chg="addSp modSp add mod ord modNotesTx">
        <pc:chgData name="Andrew Lunavictoria" userId="20e7f0652e1d18e1" providerId="LiveId" clId="{0864A5EB-B00C-4BF1-BEC9-353770A8E9E3}" dt="2020-08-28T13:58:53.119" v="120"/>
        <pc:sldMkLst>
          <pc:docMk/>
          <pc:sldMk cId="2376489938" sldId="315"/>
        </pc:sldMkLst>
        <pc:picChg chg="add mod">
          <ac:chgData name="Andrew Lunavictoria" userId="20e7f0652e1d18e1" providerId="LiveId" clId="{0864A5EB-B00C-4BF1-BEC9-353770A8E9E3}" dt="2020-08-28T13:54:09.801" v="63" actId="1076"/>
          <ac:picMkLst>
            <pc:docMk/>
            <pc:sldMk cId="2376489938" sldId="315"/>
            <ac:picMk id="2" creationId="{CCDB9822-01A1-4EA0-9803-E0809B4FA846}"/>
          </ac:picMkLst>
        </pc:picChg>
      </pc:sldChg>
      <pc:sldChg chg="addSp modSp add mod ord modNotesTx">
        <pc:chgData name="Andrew Lunavictoria" userId="20e7f0652e1d18e1" providerId="LiveId" clId="{0864A5EB-B00C-4BF1-BEC9-353770A8E9E3}" dt="2020-08-28T13:55:24.534" v="72" actId="1076"/>
        <pc:sldMkLst>
          <pc:docMk/>
          <pc:sldMk cId="1094917518" sldId="316"/>
        </pc:sldMkLst>
        <pc:picChg chg="add mod">
          <ac:chgData name="Andrew Lunavictoria" userId="20e7f0652e1d18e1" providerId="LiveId" clId="{0864A5EB-B00C-4BF1-BEC9-353770A8E9E3}" dt="2020-08-28T13:55:24.534" v="72" actId="1076"/>
          <ac:picMkLst>
            <pc:docMk/>
            <pc:sldMk cId="1094917518" sldId="316"/>
            <ac:picMk id="2" creationId="{F186D9DF-3128-4F33-ACEB-2789C16B69FA}"/>
          </ac:picMkLst>
        </pc:picChg>
      </pc:sldChg>
      <pc:sldChg chg="addSp modSp add mod modNotesTx">
        <pc:chgData name="Andrew Lunavictoria" userId="20e7f0652e1d18e1" providerId="LiveId" clId="{0864A5EB-B00C-4BF1-BEC9-353770A8E9E3}" dt="2020-08-28T14:52:36.529" v="327" actId="14100"/>
        <pc:sldMkLst>
          <pc:docMk/>
          <pc:sldMk cId="595551883" sldId="317"/>
        </pc:sldMkLst>
        <pc:graphicFrameChg chg="add mod">
          <ac:chgData name="Andrew Lunavictoria" userId="20e7f0652e1d18e1" providerId="LiveId" clId="{0864A5EB-B00C-4BF1-BEC9-353770A8E9E3}" dt="2020-08-28T13:52:04.443" v="39"/>
          <ac:graphicFrameMkLst>
            <pc:docMk/>
            <pc:sldMk cId="595551883" sldId="317"/>
            <ac:graphicFrameMk id="6" creationId="{9436BAA7-EEB8-4900-BD29-7DA5824D743E}"/>
          </ac:graphicFrameMkLst>
        </pc:graphicFrameChg>
        <pc:picChg chg="add mod">
          <ac:chgData name="Andrew Lunavictoria" userId="20e7f0652e1d18e1" providerId="LiveId" clId="{0864A5EB-B00C-4BF1-BEC9-353770A8E9E3}" dt="2020-08-28T14:52:36.529" v="327" actId="14100"/>
          <ac:picMkLst>
            <pc:docMk/>
            <pc:sldMk cId="595551883" sldId="317"/>
            <ac:picMk id="2" creationId="{8F62AC44-6F99-4DEB-A8ED-07D2387464F9}"/>
          </ac:picMkLst>
        </pc:picChg>
        <pc:picChg chg="add mod">
          <ac:chgData name="Andrew Lunavictoria" userId="20e7f0652e1d18e1" providerId="LiveId" clId="{0864A5EB-B00C-4BF1-BEC9-353770A8E9E3}" dt="2020-08-28T14:52:33.755" v="326" actId="14100"/>
          <ac:picMkLst>
            <pc:docMk/>
            <pc:sldMk cId="595551883" sldId="317"/>
            <ac:picMk id="3" creationId="{7B8AD348-CA9F-4DF0-A28C-713E5BB42B1D}"/>
          </ac:picMkLst>
        </pc:picChg>
      </pc:sldChg>
      <pc:sldChg chg="addSp delSp modSp add mod modNotesTx">
        <pc:chgData name="Andrew Lunavictoria" userId="20e7f0652e1d18e1" providerId="LiveId" clId="{0864A5EB-B00C-4BF1-BEC9-353770A8E9E3}" dt="2020-08-28T14:52:57.404" v="334" actId="20577"/>
        <pc:sldMkLst>
          <pc:docMk/>
          <pc:sldMk cId="1387829154" sldId="318"/>
        </pc:sldMkLst>
        <pc:spChg chg="add del mod">
          <ac:chgData name="Andrew Lunavictoria" userId="20e7f0652e1d18e1" providerId="LiveId" clId="{0864A5EB-B00C-4BF1-BEC9-353770A8E9E3}" dt="2020-08-28T14:52:54.933" v="332" actId="478"/>
          <ac:spMkLst>
            <pc:docMk/>
            <pc:sldMk cId="1387829154" sldId="318"/>
            <ac:spMk id="6" creationId="{2A37AE59-7B99-490F-A244-8A81B456E864}"/>
          </ac:spMkLst>
        </pc:spChg>
        <pc:spChg chg="add mod">
          <ac:chgData name="Andrew Lunavictoria" userId="20e7f0652e1d18e1" providerId="LiveId" clId="{0864A5EB-B00C-4BF1-BEC9-353770A8E9E3}" dt="2020-08-28T14:52:57.404" v="334" actId="20577"/>
          <ac:spMkLst>
            <pc:docMk/>
            <pc:sldMk cId="1387829154" sldId="318"/>
            <ac:spMk id="7" creationId="{2A37AE59-7B99-490F-A244-8A81B456E864}"/>
          </ac:spMkLst>
        </pc:spChg>
        <pc:picChg chg="add mod">
          <ac:chgData name="Andrew Lunavictoria" userId="20e7f0652e1d18e1" providerId="LiveId" clId="{0864A5EB-B00C-4BF1-BEC9-353770A8E9E3}" dt="2020-08-28T14:52:52.409" v="331" actId="14100"/>
          <ac:picMkLst>
            <pc:docMk/>
            <pc:sldMk cId="1387829154" sldId="318"/>
            <ac:picMk id="2" creationId="{BE9819C7-F62D-4557-B147-6B0108EB60F7}"/>
          </ac:picMkLst>
        </pc:picChg>
        <pc:picChg chg="add mod">
          <ac:chgData name="Andrew Lunavictoria" userId="20e7f0652e1d18e1" providerId="LiveId" clId="{0864A5EB-B00C-4BF1-BEC9-353770A8E9E3}" dt="2020-08-28T14:52:48.568" v="330" actId="14100"/>
          <ac:picMkLst>
            <pc:docMk/>
            <pc:sldMk cId="1387829154" sldId="318"/>
            <ac:picMk id="3" creationId="{CCE2DA6F-6DC8-4F88-86D4-20DD92830F95}"/>
          </ac:picMkLst>
        </pc:picChg>
      </pc:sldChg>
      <pc:sldChg chg="addSp modSp add mod ord">
        <pc:chgData name="Andrew Lunavictoria" userId="20e7f0652e1d18e1" providerId="LiveId" clId="{0864A5EB-B00C-4BF1-BEC9-353770A8E9E3}" dt="2020-08-28T14:52:17.449" v="320" actId="14100"/>
        <pc:sldMkLst>
          <pc:docMk/>
          <pc:sldMk cId="3816561908" sldId="319"/>
        </pc:sldMkLst>
        <pc:picChg chg="add mod">
          <ac:chgData name="Andrew Lunavictoria" userId="20e7f0652e1d18e1" providerId="LiveId" clId="{0864A5EB-B00C-4BF1-BEC9-353770A8E9E3}" dt="2020-08-28T13:57:53.898" v="116" actId="1076"/>
          <ac:picMkLst>
            <pc:docMk/>
            <pc:sldMk cId="3816561908" sldId="319"/>
            <ac:picMk id="2" creationId="{63282BD8-2657-4B7A-82C9-41EE4BD8FA7C}"/>
          </ac:picMkLst>
        </pc:picChg>
        <pc:picChg chg="add mod">
          <ac:chgData name="Andrew Lunavictoria" userId="20e7f0652e1d18e1" providerId="LiveId" clId="{0864A5EB-B00C-4BF1-BEC9-353770A8E9E3}" dt="2020-08-28T14:52:17.449" v="320" actId="14100"/>
          <ac:picMkLst>
            <pc:docMk/>
            <pc:sldMk cId="3816561908" sldId="319"/>
            <ac:picMk id="3" creationId="{B5763CBB-CA77-46E6-9699-E95FF0E5B251}"/>
          </ac:picMkLst>
        </pc:picChg>
      </pc:sldChg>
      <pc:sldChg chg="addSp modSp add mod">
        <pc:chgData name="Andrew Lunavictoria" userId="20e7f0652e1d18e1" providerId="LiveId" clId="{0864A5EB-B00C-4BF1-BEC9-353770A8E9E3}" dt="2020-08-28T14:38:25.952" v="167" actId="1076"/>
        <pc:sldMkLst>
          <pc:docMk/>
          <pc:sldMk cId="2426840571" sldId="320"/>
        </pc:sldMkLst>
        <pc:spChg chg="mod">
          <ac:chgData name="Andrew Lunavictoria" userId="20e7f0652e1d18e1" providerId="LiveId" clId="{0864A5EB-B00C-4BF1-BEC9-353770A8E9E3}" dt="2020-08-28T14:37:48.662" v="156" actId="1076"/>
          <ac:spMkLst>
            <pc:docMk/>
            <pc:sldMk cId="2426840571" sldId="320"/>
            <ac:spMk id="4" creationId="{C09E6A44-F58B-48D1-BA79-665D1CD20406}"/>
          </ac:spMkLst>
        </pc:spChg>
        <pc:picChg chg="add mod">
          <ac:chgData name="Andrew Lunavictoria" userId="20e7f0652e1d18e1" providerId="LiveId" clId="{0864A5EB-B00C-4BF1-BEC9-353770A8E9E3}" dt="2020-08-28T14:38:25.952" v="167" actId="1076"/>
          <ac:picMkLst>
            <pc:docMk/>
            <pc:sldMk cId="2426840571" sldId="320"/>
            <ac:picMk id="2" creationId="{483F6FAD-3922-4CF6-870C-D8822E5AF763}"/>
          </ac:picMkLst>
        </pc:picChg>
      </pc:sldChg>
      <pc:sldChg chg="addSp modSp add mod">
        <pc:chgData name="Andrew Lunavictoria" userId="20e7f0652e1d18e1" providerId="LiveId" clId="{0864A5EB-B00C-4BF1-BEC9-353770A8E9E3}" dt="2020-08-28T14:38:22.090" v="166" actId="1076"/>
        <pc:sldMkLst>
          <pc:docMk/>
          <pc:sldMk cId="1815000060" sldId="321"/>
        </pc:sldMkLst>
        <pc:spChg chg="mod">
          <ac:chgData name="Andrew Lunavictoria" userId="20e7f0652e1d18e1" providerId="LiveId" clId="{0864A5EB-B00C-4BF1-BEC9-353770A8E9E3}" dt="2020-08-28T14:38:16.635" v="164" actId="1076"/>
          <ac:spMkLst>
            <pc:docMk/>
            <pc:sldMk cId="1815000060" sldId="321"/>
            <ac:spMk id="4" creationId="{C09E6A44-F58B-48D1-BA79-665D1CD20406}"/>
          </ac:spMkLst>
        </pc:spChg>
        <pc:graphicFrameChg chg="add mod">
          <ac:chgData name="Andrew Lunavictoria" userId="20e7f0652e1d18e1" providerId="LiveId" clId="{0864A5EB-B00C-4BF1-BEC9-353770A8E9E3}" dt="2020-08-28T14:38:02.639" v="160"/>
          <ac:graphicFrameMkLst>
            <pc:docMk/>
            <pc:sldMk cId="1815000060" sldId="321"/>
            <ac:graphicFrameMk id="6" creationId="{8555CBCB-41DF-4659-8C6E-9CC6D8858CBF}"/>
          </ac:graphicFrameMkLst>
        </pc:graphicFrameChg>
        <pc:picChg chg="add mod">
          <ac:chgData name="Andrew Lunavictoria" userId="20e7f0652e1d18e1" providerId="LiveId" clId="{0864A5EB-B00C-4BF1-BEC9-353770A8E9E3}" dt="2020-08-28T14:38:19.593" v="165" actId="1076"/>
          <ac:picMkLst>
            <pc:docMk/>
            <pc:sldMk cId="1815000060" sldId="321"/>
            <ac:picMk id="2" creationId="{B930BB44-BFFA-4B8A-9F9B-125BFA5D0003}"/>
          </ac:picMkLst>
        </pc:picChg>
        <pc:picChg chg="add mod">
          <ac:chgData name="Andrew Lunavictoria" userId="20e7f0652e1d18e1" providerId="LiveId" clId="{0864A5EB-B00C-4BF1-BEC9-353770A8E9E3}" dt="2020-08-28T14:38:22.090" v="166" actId="1076"/>
          <ac:picMkLst>
            <pc:docMk/>
            <pc:sldMk cId="1815000060" sldId="321"/>
            <ac:picMk id="3" creationId="{B775F95C-71E9-4E1E-AA78-F02A2AB07429}"/>
          </ac:picMkLst>
        </pc:picChg>
      </pc:sldChg>
      <pc:sldChg chg="addSp delSp modSp add mod ord">
        <pc:chgData name="Andrew Lunavictoria" userId="20e7f0652e1d18e1" providerId="LiveId" clId="{0864A5EB-B00C-4BF1-BEC9-353770A8E9E3}" dt="2020-08-28T14:05:03.903" v="155"/>
        <pc:sldMkLst>
          <pc:docMk/>
          <pc:sldMk cId="2848319184" sldId="322"/>
        </pc:sldMkLst>
        <pc:spChg chg="mod">
          <ac:chgData name="Andrew Lunavictoria" userId="20e7f0652e1d18e1" providerId="LiveId" clId="{0864A5EB-B00C-4BF1-BEC9-353770A8E9E3}" dt="2020-08-28T14:03:39.716" v="140" actId="1076"/>
          <ac:spMkLst>
            <pc:docMk/>
            <pc:sldMk cId="2848319184" sldId="322"/>
            <ac:spMk id="4" creationId="{C09E6A44-F58B-48D1-BA79-665D1CD20406}"/>
          </ac:spMkLst>
        </pc:spChg>
        <pc:graphicFrameChg chg="add mod">
          <ac:chgData name="Andrew Lunavictoria" userId="20e7f0652e1d18e1" providerId="LiveId" clId="{0864A5EB-B00C-4BF1-BEC9-353770A8E9E3}" dt="2020-08-28T14:00:46.531" v="134"/>
          <ac:graphicFrameMkLst>
            <pc:docMk/>
            <pc:sldMk cId="2848319184" sldId="322"/>
            <ac:graphicFrameMk id="6" creationId="{E4B460BE-92BB-4716-A4EB-CF2F23A32FF1}"/>
          </ac:graphicFrameMkLst>
        </pc:graphicFrameChg>
        <pc:picChg chg="add del mod">
          <ac:chgData name="Andrew Lunavictoria" userId="20e7f0652e1d18e1" providerId="LiveId" clId="{0864A5EB-B00C-4BF1-BEC9-353770A8E9E3}" dt="2020-08-28T14:00:20.875" v="130"/>
          <ac:picMkLst>
            <pc:docMk/>
            <pc:sldMk cId="2848319184" sldId="322"/>
            <ac:picMk id="2" creationId="{20D228E3-FB2B-41AE-96F6-AE8B41BC9238}"/>
          </ac:picMkLst>
        </pc:picChg>
        <pc:picChg chg="add del">
          <ac:chgData name="Andrew Lunavictoria" userId="20e7f0652e1d18e1" providerId="LiveId" clId="{0864A5EB-B00C-4BF1-BEC9-353770A8E9E3}" dt="2020-08-28T14:01:06.295" v="137" actId="478"/>
          <ac:picMkLst>
            <pc:docMk/>
            <pc:sldMk cId="2848319184" sldId="322"/>
            <ac:picMk id="3" creationId="{E4ECB7E6-86B6-4319-AAE7-43D388E29DB2}"/>
          </ac:picMkLst>
        </pc:picChg>
        <pc:picChg chg="add mod ord">
          <ac:chgData name="Andrew Lunavictoria" userId="20e7f0652e1d18e1" providerId="LiveId" clId="{0864A5EB-B00C-4BF1-BEC9-353770A8E9E3}" dt="2020-08-28T14:04:50.503" v="153" actId="14100"/>
          <ac:picMkLst>
            <pc:docMk/>
            <pc:sldMk cId="2848319184" sldId="322"/>
            <ac:picMk id="7" creationId="{E9F6C0D8-7888-4D6F-A363-9CF6AAF3FC8F}"/>
          </ac:picMkLst>
        </pc:picChg>
        <pc:picChg chg="add del mod">
          <ac:chgData name="Andrew Lunavictoria" userId="20e7f0652e1d18e1" providerId="LiveId" clId="{0864A5EB-B00C-4BF1-BEC9-353770A8E9E3}" dt="2020-08-28T14:04:23.001" v="147" actId="478"/>
          <ac:picMkLst>
            <pc:docMk/>
            <pc:sldMk cId="2848319184" sldId="322"/>
            <ac:picMk id="8" creationId="{B3F10C27-D302-4E0E-9983-D55CD35EBBAC}"/>
          </ac:picMkLst>
        </pc:picChg>
        <pc:picChg chg="add mod">
          <ac:chgData name="Andrew Lunavictoria" userId="20e7f0652e1d18e1" providerId="LiveId" clId="{0864A5EB-B00C-4BF1-BEC9-353770A8E9E3}" dt="2020-08-28T14:04:44.415" v="151" actId="14100"/>
          <ac:picMkLst>
            <pc:docMk/>
            <pc:sldMk cId="2848319184" sldId="322"/>
            <ac:picMk id="9" creationId="{FAE2D163-B761-480B-BD3D-8D74DA6E179D}"/>
          </ac:picMkLst>
        </pc:picChg>
      </pc:sldChg>
      <pc:sldMasterChg chg="del delSldLayout">
        <pc:chgData name="Andrew Lunavictoria" userId="20e7f0652e1d18e1" providerId="LiveId" clId="{0864A5EB-B00C-4BF1-BEC9-353770A8E9E3}" dt="2020-08-28T13:54:35.979" v="68" actId="47"/>
        <pc:sldMasterMkLst>
          <pc:docMk/>
          <pc:sldMasterMk cId="2460954070" sldId="2147483660"/>
        </pc:sldMasterMkLst>
        <pc:sldLayoutChg chg="del">
          <pc:chgData name="Andrew Lunavictoria" userId="20e7f0652e1d18e1" providerId="LiveId" clId="{0864A5EB-B00C-4BF1-BEC9-353770A8E9E3}" dt="2020-08-28T13:54:35.979" v="68" actId="47"/>
          <pc:sldLayoutMkLst>
            <pc:docMk/>
            <pc:sldMasterMk cId="2460954070" sldId="2147483660"/>
            <pc:sldLayoutMk cId="2385387890" sldId="2147483661"/>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949138452" sldId="2147483662"/>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2591524520" sldId="2147483663"/>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1203092039" sldId="2147483664"/>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3733172339" sldId="2147483665"/>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3210312558" sldId="2147483666"/>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3146388984" sldId="2147483667"/>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3171841454" sldId="2147483668"/>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1718958274" sldId="2147483669"/>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2202905451" sldId="2147483670"/>
          </pc:sldLayoutMkLst>
        </pc:sldLayoutChg>
        <pc:sldLayoutChg chg="del">
          <pc:chgData name="Andrew Lunavictoria" userId="20e7f0652e1d18e1" providerId="LiveId" clId="{0864A5EB-B00C-4BF1-BEC9-353770A8E9E3}" dt="2020-08-28T13:54:35.979" v="68" actId="47"/>
          <pc:sldLayoutMkLst>
            <pc:docMk/>
            <pc:sldMasterMk cId="2460954070" sldId="2147483660"/>
            <pc:sldLayoutMk cId="3479445657" sldId="2147483671"/>
          </pc:sldLayoutMkLst>
        </pc:sldLayoutChg>
      </pc:sldMasterChg>
    </pc:docChg>
  </pc:docChgLst>
  <pc:docChgLst>
    <pc:chgData name="Lunavictoria, Andrew" userId="56692bca-3794-4266-bae2-3f7618403855" providerId="ADAL" clId="{3062DFA9-D180-44DD-A8ED-EB1E655856B4}"/>
    <pc:docChg chg="custSel addSld modSld sldOrd">
      <pc:chgData name="Lunavictoria, Andrew" userId="56692bca-3794-4266-bae2-3f7618403855" providerId="ADAL" clId="{3062DFA9-D180-44DD-A8ED-EB1E655856B4}" dt="2020-08-21T02:24:34.297" v="962" actId="20577"/>
      <pc:docMkLst>
        <pc:docMk/>
      </pc:docMkLst>
      <pc:sldChg chg="modSp mod modNotesTx">
        <pc:chgData name="Lunavictoria, Andrew" userId="56692bca-3794-4266-bae2-3f7618403855" providerId="ADAL" clId="{3062DFA9-D180-44DD-A8ED-EB1E655856B4}" dt="2020-08-21T02:24:34.297" v="962" actId="20577"/>
        <pc:sldMkLst>
          <pc:docMk/>
          <pc:sldMk cId="611966211" sldId="301"/>
        </pc:sldMkLst>
        <pc:spChg chg="mod">
          <ac:chgData name="Lunavictoria, Andrew" userId="56692bca-3794-4266-bae2-3f7618403855" providerId="ADAL" clId="{3062DFA9-D180-44DD-A8ED-EB1E655856B4}" dt="2020-08-21T02:22:29.817" v="680" actId="20577"/>
          <ac:spMkLst>
            <pc:docMk/>
            <pc:sldMk cId="611966211" sldId="301"/>
            <ac:spMk id="5" creationId="{665CB7A5-ADE3-4432-B4BA-718AA35FCAF1}"/>
          </ac:spMkLst>
        </pc:spChg>
      </pc:sldChg>
      <pc:sldChg chg="addSp delSp mod">
        <pc:chgData name="Lunavictoria, Andrew" userId="56692bca-3794-4266-bae2-3f7618403855" providerId="ADAL" clId="{3062DFA9-D180-44DD-A8ED-EB1E655856B4}" dt="2020-08-21T01:22:20.835" v="1" actId="478"/>
        <pc:sldMkLst>
          <pc:docMk/>
          <pc:sldMk cId="3850587421" sldId="307"/>
        </pc:sldMkLst>
        <pc:picChg chg="add del">
          <ac:chgData name="Lunavictoria, Andrew" userId="56692bca-3794-4266-bae2-3f7618403855" providerId="ADAL" clId="{3062DFA9-D180-44DD-A8ED-EB1E655856B4}" dt="2020-08-21T01:22:20.835" v="1" actId="478"/>
          <ac:picMkLst>
            <pc:docMk/>
            <pc:sldMk cId="3850587421" sldId="307"/>
            <ac:picMk id="2" creationId="{4440B294-BF54-438F-9238-4FC3231DF900}"/>
          </ac:picMkLst>
        </pc:picChg>
      </pc:sldChg>
      <pc:sldChg chg="addSp delSp modSp add mod ord modAnim modNotesTx">
        <pc:chgData name="Lunavictoria, Andrew" userId="56692bca-3794-4266-bae2-3f7618403855" providerId="ADAL" clId="{3062DFA9-D180-44DD-A8ED-EB1E655856B4}" dt="2020-08-21T02:21:53.461" v="618"/>
        <pc:sldMkLst>
          <pc:docMk/>
          <pc:sldMk cId="3956327029" sldId="312"/>
        </pc:sldMkLst>
        <pc:spChg chg="add mod">
          <ac:chgData name="Lunavictoria, Andrew" userId="56692bca-3794-4266-bae2-3f7618403855" providerId="ADAL" clId="{3062DFA9-D180-44DD-A8ED-EB1E655856B4}" dt="2020-08-21T02:15:35.124" v="177" actId="1076"/>
          <ac:spMkLst>
            <pc:docMk/>
            <pc:sldMk cId="3956327029" sldId="312"/>
            <ac:spMk id="2" creationId="{5DA6D4F9-877B-4DE3-903A-2A570752AA37}"/>
          </ac:spMkLst>
        </pc:spChg>
        <pc:spChg chg="add mod">
          <ac:chgData name="Lunavictoria, Andrew" userId="56692bca-3794-4266-bae2-3f7618403855" providerId="ADAL" clId="{3062DFA9-D180-44DD-A8ED-EB1E655856B4}" dt="2020-08-21T02:21:46.703" v="617" actId="14100"/>
          <ac:spMkLst>
            <pc:docMk/>
            <pc:sldMk cId="3956327029" sldId="312"/>
            <ac:spMk id="3" creationId="{93F105A9-CE39-4014-A6C0-68EF870DBE91}"/>
          </ac:spMkLst>
        </pc:spChg>
        <pc:spChg chg="del mod">
          <ac:chgData name="Lunavictoria, Andrew" userId="56692bca-3794-4266-bae2-3f7618403855" providerId="ADAL" clId="{3062DFA9-D180-44DD-A8ED-EB1E655856B4}" dt="2020-08-21T01:22:32.363" v="6" actId="478"/>
          <ac:spMkLst>
            <pc:docMk/>
            <pc:sldMk cId="3956327029" sldId="312"/>
            <ac:spMk id="4" creationId="{C09E6A44-F58B-48D1-BA79-665D1CD20406}"/>
          </ac:spMkLst>
        </pc:spChg>
        <pc:spChg chg="mod">
          <ac:chgData name="Lunavictoria, Andrew" userId="56692bca-3794-4266-bae2-3f7618403855" providerId="ADAL" clId="{3062DFA9-D180-44DD-A8ED-EB1E655856B4}" dt="2020-08-21T02:21:42.751" v="616" actId="1076"/>
          <ac:spMkLst>
            <pc:docMk/>
            <pc:sldMk cId="3956327029" sldId="312"/>
            <ac:spMk id="5" creationId="{665CB7A5-ADE3-4432-B4BA-718AA35FCAF1}"/>
          </ac:spMkLst>
        </pc:spChg>
        <pc:spChg chg="add mod">
          <ac:chgData name="Lunavictoria, Andrew" userId="56692bca-3794-4266-bae2-3f7618403855" providerId="ADAL" clId="{3062DFA9-D180-44DD-A8ED-EB1E655856B4}" dt="2020-08-21T02:00:56.443" v="30" actId="14100"/>
          <ac:spMkLst>
            <pc:docMk/>
            <pc:sldMk cId="3956327029" sldId="312"/>
            <ac:spMk id="6" creationId="{87BE8BB8-7C43-4B81-A724-E72BA329F14A}"/>
          </ac:spMkLst>
        </pc:spChg>
        <pc:graphicFrameChg chg="add mod">
          <ac:chgData name="Lunavictoria, Andrew" userId="56692bca-3794-4266-bae2-3f7618403855" providerId="ADAL" clId="{3062DFA9-D180-44DD-A8ED-EB1E655856B4}" dt="2020-08-21T02:15:17.015" v="170"/>
          <ac:graphicFrameMkLst>
            <pc:docMk/>
            <pc:sldMk cId="3956327029" sldId="312"/>
            <ac:graphicFrameMk id="9" creationId="{E5A1B2EC-E943-4126-A273-5A06EEE9F790}"/>
          </ac:graphicFrameMkLst>
        </pc:graphicFrameChg>
        <pc:picChg chg="add mod">
          <ac:chgData name="Lunavictoria, Andrew" userId="56692bca-3794-4266-bae2-3f7618403855" providerId="ADAL" clId="{3062DFA9-D180-44DD-A8ED-EB1E655856B4}" dt="2020-08-21T02:15:41.377" v="180" actId="1076"/>
          <ac:picMkLst>
            <pc:docMk/>
            <pc:sldMk cId="3956327029" sldId="312"/>
            <ac:picMk id="10" creationId="{BFDAE979-A5C9-437D-AFDC-542E142211B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livealbany-my.sharepoint.com/personal/alunavictoria_albany_edu/Documents/COMET%20-%20Event%20Typ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sz="2000">
                <a:solidFill>
                  <a:schemeClr val="bg1"/>
                </a:solidFill>
              </a:rPr>
              <a:t>Event Frequency: 2018-2019</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Histograms!$R$2:$R$4</c:f>
              <c:strCache>
                <c:ptCount val="3"/>
                <c:pt idx="0">
                  <c:v>Total</c:v>
                </c:pt>
                <c:pt idx="1">
                  <c:v>Thunderstorms </c:v>
                </c:pt>
                <c:pt idx="2">
                  <c:v>Widespread</c:v>
                </c:pt>
              </c:strCache>
            </c:strRef>
          </c:cat>
          <c:val>
            <c:numRef>
              <c:f>Histograms!$S$2:$S$4</c:f>
              <c:numCache>
                <c:formatCode>General</c:formatCode>
                <c:ptCount val="3"/>
                <c:pt idx="0">
                  <c:v>123</c:v>
                </c:pt>
                <c:pt idx="1">
                  <c:v>71</c:v>
                </c:pt>
                <c:pt idx="2" formatCode="0">
                  <c:v>52</c:v>
                </c:pt>
              </c:numCache>
            </c:numRef>
          </c:val>
          <c:extLst>
            <c:ext xmlns:c16="http://schemas.microsoft.com/office/drawing/2014/chart" uri="{C3380CC4-5D6E-409C-BE32-E72D297353CC}">
              <c16:uniqueId val="{00000000-10C1-47AC-A238-B295A6009BEA}"/>
            </c:ext>
          </c:extLst>
        </c:ser>
        <c:dLbls>
          <c:dLblPos val="outEnd"/>
          <c:showLegendKey val="0"/>
          <c:showVal val="1"/>
          <c:showCatName val="0"/>
          <c:showSerName val="0"/>
          <c:showPercent val="0"/>
          <c:showBubbleSize val="0"/>
        </c:dLbls>
        <c:gapWidth val="219"/>
        <c:overlap val="-27"/>
        <c:axId val="671473080"/>
        <c:axId val="671470784"/>
      </c:barChart>
      <c:catAx>
        <c:axId val="671473080"/>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671470784"/>
        <c:crosses val="autoZero"/>
        <c:auto val="1"/>
        <c:lblAlgn val="ctr"/>
        <c:lblOffset val="100"/>
        <c:noMultiLvlLbl val="0"/>
      </c:catAx>
      <c:valAx>
        <c:axId val="67147078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a:solidFill>
                      <a:schemeClr val="bg1"/>
                    </a:solidFill>
                  </a:rPr>
                  <a:t>Amount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671473080"/>
        <c:crosses val="autoZero"/>
        <c:crossBetween val="between"/>
      </c:valAx>
      <c:spPr>
        <a:solidFill>
          <a:schemeClr val="tx1"/>
        </a:solid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11808901935611E-2"/>
          <c:y val="2.9849613418410862E-2"/>
          <c:w val="0.92987999230346596"/>
          <c:h val="0.85259665639742477"/>
        </c:manualLayout>
      </c:layout>
      <c:lineChart>
        <c:grouping val="standard"/>
        <c:varyColors val="0"/>
        <c:ser>
          <c:idx val="0"/>
          <c:order val="0"/>
          <c:tx>
            <c:v>Percentile Before Rain Began</c:v>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9"/>
            <c:marker>
              <c:symbol val="circle"/>
              <c:size val="5"/>
              <c:spPr>
                <a:solidFill>
                  <a:srgbClr val="0070C0"/>
                </a:solidFill>
                <a:ln w="9525">
                  <a:solidFill>
                    <a:schemeClr val="accent1"/>
                  </a:solidFill>
                </a:ln>
                <a:effectLst/>
              </c:spPr>
            </c:marker>
            <c:bubble3D val="0"/>
            <c:extLst>
              <c:ext xmlns:c16="http://schemas.microsoft.com/office/drawing/2014/chart" uri="{C3380CC4-5D6E-409C-BE32-E72D297353CC}">
                <c16:uniqueId val="{00000000-D08A-43F5-96AE-0C6D2AF2A09C}"/>
              </c:ext>
            </c:extLst>
          </c:dPt>
          <c:val>
            <c:numRef>
              <c:f>Histograms!$A$3:$A$73</c:f>
              <c:numCache>
                <c:formatCode>0</c:formatCode>
                <c:ptCount val="71"/>
                <c:pt idx="0">
                  <c:v>22</c:v>
                </c:pt>
                <c:pt idx="1">
                  <c:v>88</c:v>
                </c:pt>
                <c:pt idx="2">
                  <c:v>95</c:v>
                </c:pt>
                <c:pt idx="3">
                  <c:v>30</c:v>
                </c:pt>
                <c:pt idx="4">
                  <c:v>40</c:v>
                </c:pt>
                <c:pt idx="5">
                  <c:v>78</c:v>
                </c:pt>
                <c:pt idx="6">
                  <c:v>70</c:v>
                </c:pt>
                <c:pt idx="7">
                  <c:v>39</c:v>
                </c:pt>
                <c:pt idx="8">
                  <c:v>99</c:v>
                </c:pt>
                <c:pt idx="9">
                  <c:v>50</c:v>
                </c:pt>
                <c:pt idx="10">
                  <c:v>97</c:v>
                </c:pt>
                <c:pt idx="11">
                  <c:v>95</c:v>
                </c:pt>
                <c:pt idx="12">
                  <c:v>60</c:v>
                </c:pt>
                <c:pt idx="13">
                  <c:v>65</c:v>
                </c:pt>
                <c:pt idx="14">
                  <c:v>30</c:v>
                </c:pt>
                <c:pt idx="15">
                  <c:v>70</c:v>
                </c:pt>
                <c:pt idx="16">
                  <c:v>78</c:v>
                </c:pt>
                <c:pt idx="17">
                  <c:v>5</c:v>
                </c:pt>
                <c:pt idx="18">
                  <c:v>5</c:v>
                </c:pt>
                <c:pt idx="19">
                  <c:v>83</c:v>
                </c:pt>
                <c:pt idx="20">
                  <c:v>85</c:v>
                </c:pt>
                <c:pt idx="21">
                  <c:v>85</c:v>
                </c:pt>
                <c:pt idx="22">
                  <c:v>18</c:v>
                </c:pt>
                <c:pt idx="23">
                  <c:v>60</c:v>
                </c:pt>
                <c:pt idx="24">
                  <c:v>75</c:v>
                </c:pt>
                <c:pt idx="25">
                  <c:v>63</c:v>
                </c:pt>
                <c:pt idx="26">
                  <c:v>40</c:v>
                </c:pt>
                <c:pt idx="27">
                  <c:v>37</c:v>
                </c:pt>
                <c:pt idx="28">
                  <c:v>75</c:v>
                </c:pt>
                <c:pt idx="29">
                  <c:v>30</c:v>
                </c:pt>
                <c:pt idx="30">
                  <c:v>70</c:v>
                </c:pt>
                <c:pt idx="31">
                  <c:v>62</c:v>
                </c:pt>
                <c:pt idx="32">
                  <c:v>60</c:v>
                </c:pt>
                <c:pt idx="33">
                  <c:v>25</c:v>
                </c:pt>
                <c:pt idx="34">
                  <c:v>60</c:v>
                </c:pt>
                <c:pt idx="35">
                  <c:v>45</c:v>
                </c:pt>
                <c:pt idx="36">
                  <c:v>38</c:v>
                </c:pt>
                <c:pt idx="37">
                  <c:v>32</c:v>
                </c:pt>
                <c:pt idx="38">
                  <c:v>20</c:v>
                </c:pt>
                <c:pt idx="39">
                  <c:v>20</c:v>
                </c:pt>
                <c:pt idx="40">
                  <c:v>22</c:v>
                </c:pt>
                <c:pt idx="41">
                  <c:v>55</c:v>
                </c:pt>
                <c:pt idx="42">
                  <c:v>48</c:v>
                </c:pt>
                <c:pt idx="43">
                  <c:v>45</c:v>
                </c:pt>
                <c:pt idx="44">
                  <c:v>15</c:v>
                </c:pt>
                <c:pt idx="45">
                  <c:v>38</c:v>
                </c:pt>
                <c:pt idx="46">
                  <c:v>28</c:v>
                </c:pt>
                <c:pt idx="47">
                  <c:v>30</c:v>
                </c:pt>
                <c:pt idx="48">
                  <c:v>5</c:v>
                </c:pt>
                <c:pt idx="49">
                  <c:v>0</c:v>
                </c:pt>
                <c:pt idx="50">
                  <c:v>18</c:v>
                </c:pt>
                <c:pt idx="51">
                  <c:v>28</c:v>
                </c:pt>
                <c:pt idx="52">
                  <c:v>18</c:v>
                </c:pt>
                <c:pt idx="53">
                  <c:v>29</c:v>
                </c:pt>
                <c:pt idx="54">
                  <c:v>25</c:v>
                </c:pt>
                <c:pt idx="55">
                  <c:v>25</c:v>
                </c:pt>
                <c:pt idx="56">
                  <c:v>2</c:v>
                </c:pt>
                <c:pt idx="57">
                  <c:v>19</c:v>
                </c:pt>
                <c:pt idx="58">
                  <c:v>10</c:v>
                </c:pt>
                <c:pt idx="59">
                  <c:v>21</c:v>
                </c:pt>
                <c:pt idx="60">
                  <c:v>2</c:v>
                </c:pt>
                <c:pt idx="61">
                  <c:v>8</c:v>
                </c:pt>
                <c:pt idx="62">
                  <c:v>3</c:v>
                </c:pt>
                <c:pt idx="63">
                  <c:v>10</c:v>
                </c:pt>
                <c:pt idx="64">
                  <c:v>10</c:v>
                </c:pt>
                <c:pt idx="65">
                  <c:v>10</c:v>
                </c:pt>
                <c:pt idx="66">
                  <c:v>8</c:v>
                </c:pt>
                <c:pt idx="67">
                  <c:v>7</c:v>
                </c:pt>
                <c:pt idx="68">
                  <c:v>2</c:v>
                </c:pt>
                <c:pt idx="69">
                  <c:v>0</c:v>
                </c:pt>
                <c:pt idx="70">
                  <c:v>1</c:v>
                </c:pt>
              </c:numCache>
            </c:numRef>
          </c:val>
          <c:smooth val="0"/>
          <c:extLst>
            <c:ext xmlns:c16="http://schemas.microsoft.com/office/drawing/2014/chart" uri="{C3380CC4-5D6E-409C-BE32-E72D297353CC}">
              <c16:uniqueId val="{00000000-F6EA-41AA-9024-98164FE8A313}"/>
            </c:ext>
          </c:extLst>
        </c:ser>
        <c:ser>
          <c:idx val="1"/>
          <c:order val="1"/>
          <c:tx>
            <c:v>Peak Soil Moisture Percentile</c:v>
          </c:tx>
          <c:spPr>
            <a:ln w="28575" cap="rnd">
              <a:solidFill>
                <a:srgbClr val="FF9900"/>
              </a:solidFill>
              <a:round/>
            </a:ln>
            <a:effectLst/>
          </c:spPr>
          <c:marker>
            <c:symbol val="circle"/>
            <c:size val="5"/>
            <c:spPr>
              <a:solidFill>
                <a:srgbClr val="FF9900"/>
              </a:solidFill>
              <a:ln w="9525">
                <a:solidFill>
                  <a:srgbClr val="FF9900"/>
                </a:solidFill>
              </a:ln>
              <a:effectLst/>
            </c:spPr>
          </c:marker>
          <c:val>
            <c:numRef>
              <c:f>Histograms!$B$3:$B$73</c:f>
              <c:numCache>
                <c:formatCode>0</c:formatCode>
                <c:ptCount val="71"/>
                <c:pt idx="0">
                  <c:v>100</c:v>
                </c:pt>
                <c:pt idx="1">
                  <c:v>100</c:v>
                </c:pt>
                <c:pt idx="2">
                  <c:v>100</c:v>
                </c:pt>
                <c:pt idx="3">
                  <c:v>100</c:v>
                </c:pt>
                <c:pt idx="4">
                  <c:v>100</c:v>
                </c:pt>
                <c:pt idx="5">
                  <c:v>100</c:v>
                </c:pt>
                <c:pt idx="6">
                  <c:v>100</c:v>
                </c:pt>
                <c:pt idx="7">
                  <c:v>99</c:v>
                </c:pt>
                <c:pt idx="8">
                  <c:v>99</c:v>
                </c:pt>
                <c:pt idx="9">
                  <c:v>98</c:v>
                </c:pt>
                <c:pt idx="10">
                  <c:v>97</c:v>
                </c:pt>
                <c:pt idx="11">
                  <c:v>97</c:v>
                </c:pt>
                <c:pt idx="12">
                  <c:v>95</c:v>
                </c:pt>
                <c:pt idx="13">
                  <c:v>92</c:v>
                </c:pt>
                <c:pt idx="14">
                  <c:v>90</c:v>
                </c:pt>
                <c:pt idx="15">
                  <c:v>90</c:v>
                </c:pt>
                <c:pt idx="16">
                  <c:v>90</c:v>
                </c:pt>
                <c:pt idx="17">
                  <c:v>90</c:v>
                </c:pt>
                <c:pt idx="18">
                  <c:v>85</c:v>
                </c:pt>
                <c:pt idx="19">
                  <c:v>85</c:v>
                </c:pt>
                <c:pt idx="20">
                  <c:v>85</c:v>
                </c:pt>
                <c:pt idx="21">
                  <c:v>85</c:v>
                </c:pt>
                <c:pt idx="22">
                  <c:v>82</c:v>
                </c:pt>
                <c:pt idx="23">
                  <c:v>80</c:v>
                </c:pt>
                <c:pt idx="24">
                  <c:v>80</c:v>
                </c:pt>
                <c:pt idx="25">
                  <c:v>78</c:v>
                </c:pt>
                <c:pt idx="26">
                  <c:v>75</c:v>
                </c:pt>
                <c:pt idx="27">
                  <c:v>75</c:v>
                </c:pt>
                <c:pt idx="28">
                  <c:v>75</c:v>
                </c:pt>
                <c:pt idx="29">
                  <c:v>70</c:v>
                </c:pt>
                <c:pt idx="30">
                  <c:v>70</c:v>
                </c:pt>
                <c:pt idx="31">
                  <c:v>68</c:v>
                </c:pt>
                <c:pt idx="32">
                  <c:v>65</c:v>
                </c:pt>
                <c:pt idx="33">
                  <c:v>65</c:v>
                </c:pt>
                <c:pt idx="34">
                  <c:v>63</c:v>
                </c:pt>
                <c:pt idx="35">
                  <c:v>60</c:v>
                </c:pt>
                <c:pt idx="36">
                  <c:v>58</c:v>
                </c:pt>
                <c:pt idx="37">
                  <c:v>58</c:v>
                </c:pt>
                <c:pt idx="38">
                  <c:v>55</c:v>
                </c:pt>
                <c:pt idx="39">
                  <c:v>55</c:v>
                </c:pt>
                <c:pt idx="40">
                  <c:v>55</c:v>
                </c:pt>
                <c:pt idx="41">
                  <c:v>55</c:v>
                </c:pt>
                <c:pt idx="42">
                  <c:v>52</c:v>
                </c:pt>
                <c:pt idx="43">
                  <c:v>50</c:v>
                </c:pt>
                <c:pt idx="44">
                  <c:v>45</c:v>
                </c:pt>
                <c:pt idx="45">
                  <c:v>45</c:v>
                </c:pt>
                <c:pt idx="46">
                  <c:v>40</c:v>
                </c:pt>
                <c:pt idx="47">
                  <c:v>40</c:v>
                </c:pt>
                <c:pt idx="48">
                  <c:v>38</c:v>
                </c:pt>
                <c:pt idx="49">
                  <c:v>35</c:v>
                </c:pt>
                <c:pt idx="50">
                  <c:v>34</c:v>
                </c:pt>
                <c:pt idx="51">
                  <c:v>32</c:v>
                </c:pt>
                <c:pt idx="52">
                  <c:v>30</c:v>
                </c:pt>
                <c:pt idx="53">
                  <c:v>29</c:v>
                </c:pt>
                <c:pt idx="54">
                  <c:v>25</c:v>
                </c:pt>
                <c:pt idx="55">
                  <c:v>25</c:v>
                </c:pt>
                <c:pt idx="56">
                  <c:v>25</c:v>
                </c:pt>
                <c:pt idx="57">
                  <c:v>23</c:v>
                </c:pt>
                <c:pt idx="58">
                  <c:v>22</c:v>
                </c:pt>
                <c:pt idx="59">
                  <c:v>21</c:v>
                </c:pt>
                <c:pt idx="60">
                  <c:v>20</c:v>
                </c:pt>
                <c:pt idx="61">
                  <c:v>18</c:v>
                </c:pt>
                <c:pt idx="62">
                  <c:v>15</c:v>
                </c:pt>
                <c:pt idx="63">
                  <c:v>13</c:v>
                </c:pt>
                <c:pt idx="64">
                  <c:v>10</c:v>
                </c:pt>
                <c:pt idx="65">
                  <c:v>10</c:v>
                </c:pt>
                <c:pt idx="66">
                  <c:v>8</c:v>
                </c:pt>
                <c:pt idx="67">
                  <c:v>8</c:v>
                </c:pt>
                <c:pt idx="68">
                  <c:v>5</c:v>
                </c:pt>
                <c:pt idx="69">
                  <c:v>3</c:v>
                </c:pt>
                <c:pt idx="70">
                  <c:v>1</c:v>
                </c:pt>
              </c:numCache>
            </c:numRef>
          </c:val>
          <c:smooth val="0"/>
          <c:extLst>
            <c:ext xmlns:c16="http://schemas.microsoft.com/office/drawing/2014/chart" uri="{C3380CC4-5D6E-409C-BE32-E72D297353CC}">
              <c16:uniqueId val="{00000001-F6EA-41AA-9024-98164FE8A313}"/>
            </c:ext>
          </c:extLst>
        </c:ser>
        <c:dLbls>
          <c:showLegendKey val="0"/>
          <c:showVal val="0"/>
          <c:showCatName val="0"/>
          <c:showSerName val="0"/>
          <c:showPercent val="0"/>
          <c:showBubbleSize val="0"/>
        </c:dLbls>
        <c:marker val="1"/>
        <c:smooth val="0"/>
        <c:axId val="388841224"/>
        <c:axId val="388837288"/>
      </c:lineChart>
      <c:catAx>
        <c:axId val="388841224"/>
        <c:scaling>
          <c:orientation val="minMax"/>
        </c:scaling>
        <c:delete val="1"/>
        <c:axPos val="b"/>
        <c:title>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dirty="0">
                    <a:solidFill>
                      <a:schemeClr val="bg1"/>
                    </a:solidFill>
                  </a:rPr>
                  <a:t>Thunderstorm</a:t>
                </a:r>
                <a:r>
                  <a:rPr lang="en-US" sz="1400" baseline="0" dirty="0">
                    <a:solidFill>
                      <a:schemeClr val="bg1"/>
                    </a:solidFill>
                  </a:rPr>
                  <a:t> Events</a:t>
                </a:r>
                <a:endParaRPr lang="en-US" sz="1400" dirty="0">
                  <a:solidFill>
                    <a:schemeClr val="bg1"/>
                  </a:solidFill>
                </a:endParaRPr>
              </a:p>
            </c:rich>
          </c:tx>
          <c:layout>
            <c:manualLayout>
              <c:xMode val="edge"/>
              <c:yMode val="edge"/>
              <c:x val="0.42661139591598657"/>
              <c:y val="0.8896427511908042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majorTickMark val="none"/>
        <c:minorTickMark val="none"/>
        <c:tickLblPos val="nextTo"/>
        <c:crossAx val="388837288"/>
        <c:crosses val="autoZero"/>
        <c:auto val="1"/>
        <c:lblAlgn val="ctr"/>
        <c:lblOffset val="100"/>
        <c:noMultiLvlLbl val="0"/>
      </c:catAx>
      <c:valAx>
        <c:axId val="388837288"/>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a:solidFill>
                      <a:schemeClr val="bg1"/>
                    </a:solidFill>
                  </a:rPr>
                  <a:t>Soil Moisture Percentile (%)</a:t>
                </a:r>
              </a:p>
            </c:rich>
          </c:tx>
          <c:layout>
            <c:manualLayout>
              <c:xMode val="edge"/>
              <c:yMode val="edge"/>
              <c:x val="0"/>
              <c:y val="0.178430427861861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388841224"/>
        <c:crosses val="autoZero"/>
        <c:crossBetween val="between"/>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aseline="0" dirty="0">
                <a:solidFill>
                  <a:schemeClr val="bg1"/>
                </a:solidFill>
              </a:rPr>
              <a:t>Thunderstorm Events 2018-2019</a:t>
            </a:r>
            <a:endParaRPr lang="en-US" sz="1800" dirty="0">
              <a:solidFill>
                <a:schemeClr val="bg1"/>
              </a:solidFill>
            </a:endParaRPr>
          </a:p>
        </c:rich>
      </c:tx>
      <c:layout>
        <c:manualLayout>
          <c:xMode val="edge"/>
          <c:yMode val="edge"/>
          <c:x val="0.25062627923225517"/>
          <c:y val="3.44967921791379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3359976984094368"/>
          <c:y val="0.22655764921096613"/>
          <c:w val="0.80417379560676916"/>
          <c:h val="0.56272480388224388"/>
        </c:manualLayout>
      </c:layout>
      <c:scatterChart>
        <c:scatterStyle val="lineMarker"/>
        <c:varyColors val="0"/>
        <c:ser>
          <c:idx val="0"/>
          <c:order val="0"/>
          <c:spPr>
            <a:ln w="25400" cap="rnd">
              <a:noFill/>
              <a:round/>
            </a:ln>
            <a:effectLst/>
          </c:spPr>
          <c:marker>
            <c:symbol val="circle"/>
            <c:size val="5"/>
            <c:spPr>
              <a:solidFill>
                <a:srgbClr val="0070C0"/>
              </a:solidFill>
              <a:ln w="9525">
                <a:solidFill>
                  <a:schemeClr val="accent1"/>
                </a:solidFill>
              </a:ln>
              <a:effectLst/>
            </c:spPr>
          </c:marker>
          <c:trendline>
            <c:spPr>
              <a:ln w="19050" cap="rnd">
                <a:solidFill>
                  <a:srgbClr val="0070C0"/>
                </a:solidFill>
                <a:prstDash val="sysDot"/>
              </a:ln>
              <a:effectLst/>
            </c:spPr>
            <c:trendlineType val="linear"/>
            <c:dispRSqr val="0"/>
            <c:dispEq val="0"/>
          </c:trendline>
          <c:xVal>
            <c:numRef>
              <c:f>Tstorm!$W$2:$W$72</c:f>
              <c:numCache>
                <c:formatCode>0.00</c:formatCode>
                <c:ptCount val="71"/>
                <c:pt idx="0">
                  <c:v>0.33149171270718231</c:v>
                </c:pt>
                <c:pt idx="1">
                  <c:v>0.2</c:v>
                </c:pt>
                <c:pt idx="2">
                  <c:v>0.75600000000000001</c:v>
                </c:pt>
                <c:pt idx="3">
                  <c:v>0.24</c:v>
                </c:pt>
                <c:pt idx="4">
                  <c:v>0.67999999999999994</c:v>
                </c:pt>
                <c:pt idx="5">
                  <c:v>0.32</c:v>
                </c:pt>
                <c:pt idx="6">
                  <c:v>0.12</c:v>
                </c:pt>
                <c:pt idx="7">
                  <c:v>0.76</c:v>
                </c:pt>
                <c:pt idx="8">
                  <c:v>0.04</c:v>
                </c:pt>
                <c:pt idx="9">
                  <c:v>1.1000000000000001</c:v>
                </c:pt>
                <c:pt idx="10">
                  <c:v>0.15333333333333335</c:v>
                </c:pt>
                <c:pt idx="11">
                  <c:v>0.52666666666666673</c:v>
                </c:pt>
                <c:pt idx="12">
                  <c:v>0.70000000000000007</c:v>
                </c:pt>
                <c:pt idx="13">
                  <c:v>8.5000000000000006E-2</c:v>
                </c:pt>
                <c:pt idx="14">
                  <c:v>0.9</c:v>
                </c:pt>
                <c:pt idx="15">
                  <c:v>1.1333333333333333</c:v>
                </c:pt>
                <c:pt idx="16">
                  <c:v>0.43333333333333335</c:v>
                </c:pt>
                <c:pt idx="17">
                  <c:v>0.22222222222222221</c:v>
                </c:pt>
                <c:pt idx="18">
                  <c:v>0.2</c:v>
                </c:pt>
                <c:pt idx="19">
                  <c:v>0.6</c:v>
                </c:pt>
                <c:pt idx="20">
                  <c:v>0.36</c:v>
                </c:pt>
                <c:pt idx="21">
                  <c:v>0.6</c:v>
                </c:pt>
                <c:pt idx="22">
                  <c:v>0.14461538461538462</c:v>
                </c:pt>
                <c:pt idx="23">
                  <c:v>0.31</c:v>
                </c:pt>
                <c:pt idx="24">
                  <c:v>0.48333333333333334</c:v>
                </c:pt>
                <c:pt idx="25">
                  <c:v>0.2</c:v>
                </c:pt>
                <c:pt idx="26">
                  <c:v>0.66666666666666663</c:v>
                </c:pt>
                <c:pt idx="27">
                  <c:v>0.28999999999999998</c:v>
                </c:pt>
                <c:pt idx="28">
                  <c:v>0.8</c:v>
                </c:pt>
                <c:pt idx="29">
                  <c:v>0.4</c:v>
                </c:pt>
                <c:pt idx="30">
                  <c:v>0.10444444444444444</c:v>
                </c:pt>
                <c:pt idx="31">
                  <c:v>0.33333333333333331</c:v>
                </c:pt>
                <c:pt idx="32">
                  <c:v>0.02</c:v>
                </c:pt>
                <c:pt idx="33">
                  <c:v>1.1000000000000001</c:v>
                </c:pt>
                <c:pt idx="34">
                  <c:v>0.9</c:v>
                </c:pt>
                <c:pt idx="35">
                  <c:v>0.96</c:v>
                </c:pt>
                <c:pt idx="36">
                  <c:v>0.38</c:v>
                </c:pt>
                <c:pt idx="37">
                  <c:v>0.25</c:v>
                </c:pt>
                <c:pt idx="38">
                  <c:v>0.21</c:v>
                </c:pt>
                <c:pt idx="39">
                  <c:v>0.155</c:v>
                </c:pt>
                <c:pt idx="40">
                  <c:v>0.16666666666666666</c:v>
                </c:pt>
                <c:pt idx="41">
                  <c:v>0.38666666666666666</c:v>
                </c:pt>
                <c:pt idx="42">
                  <c:v>0.16666666666666666</c:v>
                </c:pt>
                <c:pt idx="43">
                  <c:v>0.05</c:v>
                </c:pt>
                <c:pt idx="44">
                  <c:v>1.6</c:v>
                </c:pt>
                <c:pt idx="45">
                  <c:v>0.77714285714285725</c:v>
                </c:pt>
                <c:pt idx="46">
                  <c:v>1.08</c:v>
                </c:pt>
                <c:pt idx="47">
                  <c:v>3.54</c:v>
                </c:pt>
                <c:pt idx="48">
                  <c:v>0.9</c:v>
                </c:pt>
                <c:pt idx="49">
                  <c:v>0.36</c:v>
                </c:pt>
                <c:pt idx="50">
                  <c:v>0.64</c:v>
                </c:pt>
                <c:pt idx="51">
                  <c:v>0.125</c:v>
                </c:pt>
                <c:pt idx="52">
                  <c:v>0.43333333333333335</c:v>
                </c:pt>
                <c:pt idx="53">
                  <c:v>0.08</c:v>
                </c:pt>
                <c:pt idx="54">
                  <c:v>0.04</c:v>
                </c:pt>
                <c:pt idx="55">
                  <c:v>1.4</c:v>
                </c:pt>
                <c:pt idx="56">
                  <c:v>0.2</c:v>
                </c:pt>
                <c:pt idx="57">
                  <c:v>1.36</c:v>
                </c:pt>
                <c:pt idx="58">
                  <c:v>0.35</c:v>
                </c:pt>
                <c:pt idx="59">
                  <c:v>0.02</c:v>
                </c:pt>
                <c:pt idx="60">
                  <c:v>0.36</c:v>
                </c:pt>
                <c:pt idx="61">
                  <c:v>0.02</c:v>
                </c:pt>
                <c:pt idx="62">
                  <c:v>0.28000000000000003</c:v>
                </c:pt>
                <c:pt idx="63">
                  <c:v>0.14000000000000001</c:v>
                </c:pt>
                <c:pt idx="64">
                  <c:v>1.3333333333333333</c:v>
                </c:pt>
                <c:pt idx="65">
                  <c:v>0.27333333333333332</c:v>
                </c:pt>
                <c:pt idx="66">
                  <c:v>0.32500000000000001</c:v>
                </c:pt>
                <c:pt idx="67">
                  <c:v>0.04</c:v>
                </c:pt>
                <c:pt idx="68">
                  <c:v>9.2499999999999999E-2</c:v>
                </c:pt>
                <c:pt idx="69">
                  <c:v>0.35000000000000003</c:v>
                </c:pt>
                <c:pt idx="70">
                  <c:v>0.56000000000000005</c:v>
                </c:pt>
              </c:numCache>
            </c:numRef>
          </c:xVal>
          <c:yVal>
            <c:numRef>
              <c:f>Tstorm!$N$2:$N$72</c:f>
              <c:numCache>
                <c:formatCode>0</c:formatCode>
                <c:ptCount val="71"/>
                <c:pt idx="0">
                  <c:v>82</c:v>
                </c:pt>
                <c:pt idx="1">
                  <c:v>13</c:v>
                </c:pt>
                <c:pt idx="2">
                  <c:v>85</c:v>
                </c:pt>
                <c:pt idx="3">
                  <c:v>21</c:v>
                </c:pt>
                <c:pt idx="4">
                  <c:v>55</c:v>
                </c:pt>
                <c:pt idx="5">
                  <c:v>8</c:v>
                </c:pt>
                <c:pt idx="6">
                  <c:v>25</c:v>
                </c:pt>
                <c:pt idx="7">
                  <c:v>30</c:v>
                </c:pt>
                <c:pt idx="8">
                  <c:v>8</c:v>
                </c:pt>
                <c:pt idx="9">
                  <c:v>100</c:v>
                </c:pt>
                <c:pt idx="10">
                  <c:v>18</c:v>
                </c:pt>
                <c:pt idx="11">
                  <c:v>38</c:v>
                </c:pt>
                <c:pt idx="12">
                  <c:v>35</c:v>
                </c:pt>
                <c:pt idx="13">
                  <c:v>5</c:v>
                </c:pt>
                <c:pt idx="14">
                  <c:v>3</c:v>
                </c:pt>
                <c:pt idx="15">
                  <c:v>45</c:v>
                </c:pt>
                <c:pt idx="16">
                  <c:v>15</c:v>
                </c:pt>
                <c:pt idx="17">
                  <c:v>85</c:v>
                </c:pt>
                <c:pt idx="18">
                  <c:v>85</c:v>
                </c:pt>
                <c:pt idx="19">
                  <c:v>97</c:v>
                </c:pt>
                <c:pt idx="20">
                  <c:v>70</c:v>
                </c:pt>
                <c:pt idx="21">
                  <c:v>97</c:v>
                </c:pt>
                <c:pt idx="22">
                  <c:v>55</c:v>
                </c:pt>
                <c:pt idx="23">
                  <c:v>90</c:v>
                </c:pt>
                <c:pt idx="24">
                  <c:v>100</c:v>
                </c:pt>
                <c:pt idx="25">
                  <c:v>52</c:v>
                </c:pt>
                <c:pt idx="26">
                  <c:v>92</c:v>
                </c:pt>
                <c:pt idx="27">
                  <c:v>75</c:v>
                </c:pt>
                <c:pt idx="28">
                  <c:v>90</c:v>
                </c:pt>
                <c:pt idx="29">
                  <c:v>55</c:v>
                </c:pt>
                <c:pt idx="30">
                  <c:v>95</c:v>
                </c:pt>
                <c:pt idx="31">
                  <c:v>100</c:v>
                </c:pt>
                <c:pt idx="32">
                  <c:v>55</c:v>
                </c:pt>
                <c:pt idx="33">
                  <c:v>80</c:v>
                </c:pt>
                <c:pt idx="34">
                  <c:v>100</c:v>
                </c:pt>
                <c:pt idx="35">
                  <c:v>22</c:v>
                </c:pt>
                <c:pt idx="36">
                  <c:v>58</c:v>
                </c:pt>
                <c:pt idx="37">
                  <c:v>99</c:v>
                </c:pt>
                <c:pt idx="38">
                  <c:v>90</c:v>
                </c:pt>
                <c:pt idx="39">
                  <c:v>75</c:v>
                </c:pt>
                <c:pt idx="40">
                  <c:v>85</c:v>
                </c:pt>
                <c:pt idx="41">
                  <c:v>98</c:v>
                </c:pt>
                <c:pt idx="42">
                  <c:v>20</c:v>
                </c:pt>
                <c:pt idx="43">
                  <c:v>65</c:v>
                </c:pt>
                <c:pt idx="44">
                  <c:v>99</c:v>
                </c:pt>
                <c:pt idx="45">
                  <c:v>100</c:v>
                </c:pt>
                <c:pt idx="46">
                  <c:v>70</c:v>
                </c:pt>
                <c:pt idx="47">
                  <c:v>80</c:v>
                </c:pt>
                <c:pt idx="48">
                  <c:v>100</c:v>
                </c:pt>
                <c:pt idx="49">
                  <c:v>60</c:v>
                </c:pt>
                <c:pt idx="50">
                  <c:v>78</c:v>
                </c:pt>
                <c:pt idx="51">
                  <c:v>58</c:v>
                </c:pt>
                <c:pt idx="52">
                  <c:v>68</c:v>
                </c:pt>
                <c:pt idx="53">
                  <c:v>29</c:v>
                </c:pt>
                <c:pt idx="54">
                  <c:v>75</c:v>
                </c:pt>
                <c:pt idx="55">
                  <c:v>63</c:v>
                </c:pt>
                <c:pt idx="56">
                  <c:v>40</c:v>
                </c:pt>
                <c:pt idx="57">
                  <c:v>34</c:v>
                </c:pt>
                <c:pt idx="58">
                  <c:v>50</c:v>
                </c:pt>
                <c:pt idx="59">
                  <c:v>25</c:v>
                </c:pt>
                <c:pt idx="60">
                  <c:v>40</c:v>
                </c:pt>
                <c:pt idx="61">
                  <c:v>10</c:v>
                </c:pt>
                <c:pt idx="62">
                  <c:v>32</c:v>
                </c:pt>
                <c:pt idx="63">
                  <c:v>45</c:v>
                </c:pt>
                <c:pt idx="64">
                  <c:v>90</c:v>
                </c:pt>
                <c:pt idx="65">
                  <c:v>1</c:v>
                </c:pt>
                <c:pt idx="66">
                  <c:v>25</c:v>
                </c:pt>
                <c:pt idx="67">
                  <c:v>10</c:v>
                </c:pt>
                <c:pt idx="68">
                  <c:v>65</c:v>
                </c:pt>
                <c:pt idx="69">
                  <c:v>100</c:v>
                </c:pt>
                <c:pt idx="70">
                  <c:v>23</c:v>
                </c:pt>
              </c:numCache>
            </c:numRef>
          </c:yVal>
          <c:smooth val="0"/>
          <c:extLst>
            <c:ext xmlns:c16="http://schemas.microsoft.com/office/drawing/2014/chart" uri="{C3380CC4-5D6E-409C-BE32-E72D297353CC}">
              <c16:uniqueId val="{00000001-D3F4-4D4C-BB45-3DBFAF994F8F}"/>
            </c:ext>
          </c:extLst>
        </c:ser>
        <c:dLbls>
          <c:showLegendKey val="0"/>
          <c:showVal val="0"/>
          <c:showCatName val="0"/>
          <c:showSerName val="0"/>
          <c:showPercent val="0"/>
          <c:showBubbleSize val="0"/>
        </c:dLbls>
        <c:axId val="708933400"/>
        <c:axId val="708935368"/>
      </c:scatterChart>
      <c:valAx>
        <c:axId val="708933400"/>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solidFill>
                      <a:schemeClr val="bg1"/>
                    </a:solidFill>
                  </a:rPr>
                  <a:t>Average</a:t>
                </a:r>
                <a:r>
                  <a:rPr lang="en-US" sz="1200" baseline="0" dirty="0">
                    <a:solidFill>
                      <a:schemeClr val="bg1"/>
                    </a:solidFill>
                  </a:rPr>
                  <a:t> Rainfall Rate (in/</a:t>
                </a:r>
                <a:r>
                  <a:rPr lang="en-US" sz="1200" baseline="0" dirty="0" err="1">
                    <a:solidFill>
                      <a:schemeClr val="bg1"/>
                    </a:solidFill>
                  </a:rPr>
                  <a:t>hr</a:t>
                </a:r>
                <a:r>
                  <a:rPr lang="en-US" sz="1200" baseline="0" dirty="0">
                    <a:solidFill>
                      <a:schemeClr val="bg1"/>
                    </a:solidFill>
                  </a:rPr>
                  <a:t>)</a:t>
                </a:r>
                <a:endParaRPr lang="en-US" sz="1200" dirty="0">
                  <a:solidFill>
                    <a:schemeClr val="bg1"/>
                  </a:solidFill>
                </a:endParaRPr>
              </a:p>
            </c:rich>
          </c:tx>
          <c:layout>
            <c:manualLayout>
              <c:xMode val="edge"/>
              <c:yMode val="edge"/>
              <c:x val="0.36489351033660761"/>
              <c:y val="0.8823559520815761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708935368"/>
        <c:crosses val="autoZero"/>
        <c:crossBetween val="midCat"/>
      </c:valAx>
      <c:valAx>
        <c:axId val="708935368"/>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a:solidFill>
                      <a:schemeClr val="bg1"/>
                    </a:solidFill>
                  </a:rPr>
                  <a:t>Peak Soil Moisture </a:t>
                </a:r>
              </a:p>
              <a:p>
                <a:pPr>
                  <a:defRPr sz="1400">
                    <a:solidFill>
                      <a:schemeClr val="bg1"/>
                    </a:solidFill>
                  </a:defRPr>
                </a:pPr>
                <a:r>
                  <a:rPr lang="en-US" sz="1400">
                    <a:solidFill>
                      <a:schemeClr val="bg1"/>
                    </a:solidFill>
                  </a:rPr>
                  <a:t>Percentile (5-50cm Col)</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7089334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baseline="0" dirty="0">
                <a:solidFill>
                  <a:schemeClr val="bg1"/>
                </a:solidFill>
                <a:effectLst/>
              </a:rPr>
              <a:t>Widespread Events 2018-2019</a:t>
            </a:r>
            <a:endParaRPr lang="en-US" dirty="0">
              <a:solidFill>
                <a:schemeClr val="bg1"/>
              </a:solidFill>
              <a:effectLst/>
            </a:endParaRPr>
          </a:p>
        </c:rich>
      </c:tx>
      <c:layout>
        <c:manualLayout>
          <c:xMode val="edge"/>
          <c:yMode val="edge"/>
          <c:x val="0.16765555349140271"/>
          <c:y val="7.10548324227140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8966699825299455"/>
          <c:y val="0.22116775412910286"/>
          <c:w val="0.69903654895030709"/>
          <c:h val="0.56778743064966497"/>
        </c:manualLayout>
      </c:layout>
      <c:scatterChart>
        <c:scatterStyle val="lineMarker"/>
        <c:varyColors val="0"/>
        <c:ser>
          <c:idx val="0"/>
          <c:order val="0"/>
          <c:spPr>
            <a:ln w="25400" cap="rnd">
              <a:noFill/>
              <a:round/>
            </a:ln>
            <a:effectLst/>
          </c:spPr>
          <c:marker>
            <c:symbol val="circle"/>
            <c:size val="5"/>
            <c:spPr>
              <a:solidFill>
                <a:srgbClr val="0070C0"/>
              </a:solidFill>
              <a:ln w="9525">
                <a:noFill/>
              </a:ln>
              <a:effectLst/>
            </c:spPr>
          </c:marker>
          <c:trendline>
            <c:spPr>
              <a:ln w="19050" cap="rnd">
                <a:solidFill>
                  <a:srgbClr val="0070C0"/>
                </a:solidFill>
                <a:prstDash val="sysDot"/>
              </a:ln>
              <a:effectLst/>
            </c:spPr>
            <c:trendlineType val="linear"/>
            <c:dispRSqr val="0"/>
            <c:dispEq val="0"/>
          </c:trendline>
          <c:xVal>
            <c:numRef>
              <c:f>Widespread!$W$2:$W$53</c:f>
              <c:numCache>
                <c:formatCode>0.00</c:formatCode>
                <c:ptCount val="52"/>
                <c:pt idx="0">
                  <c:v>0.7142857142857143</c:v>
                </c:pt>
                <c:pt idx="1">
                  <c:v>0.26</c:v>
                </c:pt>
                <c:pt idx="2">
                  <c:v>0.08</c:v>
                </c:pt>
                <c:pt idx="3">
                  <c:v>0.5</c:v>
                </c:pt>
                <c:pt idx="4">
                  <c:v>0.55000000000000004</c:v>
                </c:pt>
                <c:pt idx="5">
                  <c:v>0.62857142857142867</c:v>
                </c:pt>
                <c:pt idx="6">
                  <c:v>0.6</c:v>
                </c:pt>
                <c:pt idx="7">
                  <c:v>0.14545454545454548</c:v>
                </c:pt>
                <c:pt idx="8">
                  <c:v>0.15555555555555556</c:v>
                </c:pt>
                <c:pt idx="9">
                  <c:v>9.9999999999999992E-2</c:v>
                </c:pt>
                <c:pt idx="10">
                  <c:v>7.0000000000000007E-2</c:v>
                </c:pt>
                <c:pt idx="11">
                  <c:v>5.2631578947368418E-2</c:v>
                </c:pt>
                <c:pt idx="12">
                  <c:v>0.4</c:v>
                </c:pt>
                <c:pt idx="13">
                  <c:v>0.66666666666666663</c:v>
                </c:pt>
                <c:pt idx="14">
                  <c:v>0.35</c:v>
                </c:pt>
                <c:pt idx="15">
                  <c:v>0.15</c:v>
                </c:pt>
                <c:pt idx="16">
                  <c:v>0.41299999999999998</c:v>
                </c:pt>
                <c:pt idx="17">
                  <c:v>0.36666666666666664</c:v>
                </c:pt>
                <c:pt idx="18">
                  <c:v>0.20476190476190476</c:v>
                </c:pt>
                <c:pt idx="19">
                  <c:v>0.17272727272727273</c:v>
                </c:pt>
                <c:pt idx="20">
                  <c:v>0.25833333333333336</c:v>
                </c:pt>
                <c:pt idx="21">
                  <c:v>0.8571428571428571</c:v>
                </c:pt>
                <c:pt idx="22">
                  <c:v>9.9999999999999992E-2</c:v>
                </c:pt>
                <c:pt idx="23">
                  <c:v>0.39999999999999997</c:v>
                </c:pt>
                <c:pt idx="24">
                  <c:v>0.11666666666666665</c:v>
                </c:pt>
                <c:pt idx="25">
                  <c:v>1.075</c:v>
                </c:pt>
                <c:pt idx="26">
                  <c:v>0.65</c:v>
                </c:pt>
                <c:pt idx="27">
                  <c:v>1.9</c:v>
                </c:pt>
                <c:pt idx="28">
                  <c:v>0.53333333333333333</c:v>
                </c:pt>
                <c:pt idx="29">
                  <c:v>0.6</c:v>
                </c:pt>
                <c:pt idx="30">
                  <c:v>0.26</c:v>
                </c:pt>
                <c:pt idx="31">
                  <c:v>3.5000000000000003E-2</c:v>
                </c:pt>
                <c:pt idx="32">
                  <c:v>0.6</c:v>
                </c:pt>
                <c:pt idx="33">
                  <c:v>0.25</c:v>
                </c:pt>
                <c:pt idx="34">
                  <c:v>0.21666666666666667</c:v>
                </c:pt>
                <c:pt idx="35">
                  <c:v>0.08</c:v>
                </c:pt>
                <c:pt idx="36">
                  <c:v>0.24</c:v>
                </c:pt>
                <c:pt idx="37">
                  <c:v>0.51428571428571435</c:v>
                </c:pt>
                <c:pt idx="38">
                  <c:v>0.10769230769230768</c:v>
                </c:pt>
                <c:pt idx="39">
                  <c:v>1.0666666666666667</c:v>
                </c:pt>
                <c:pt idx="40">
                  <c:v>0.3125</c:v>
                </c:pt>
                <c:pt idx="41">
                  <c:v>0.26</c:v>
                </c:pt>
                <c:pt idx="42">
                  <c:v>0.5</c:v>
                </c:pt>
                <c:pt idx="43">
                  <c:v>0.3</c:v>
                </c:pt>
                <c:pt idx="44">
                  <c:v>0.12</c:v>
                </c:pt>
                <c:pt idx="45">
                  <c:v>0.19</c:v>
                </c:pt>
                <c:pt idx="46">
                  <c:v>0.42000000000000004</c:v>
                </c:pt>
                <c:pt idx="47">
                  <c:v>0.6</c:v>
                </c:pt>
                <c:pt idx="48">
                  <c:v>0.255</c:v>
                </c:pt>
                <c:pt idx="49">
                  <c:v>0.15714285714285717</c:v>
                </c:pt>
                <c:pt idx="50">
                  <c:v>0.33333333333333331</c:v>
                </c:pt>
                <c:pt idx="51">
                  <c:v>0.23333333333333331</c:v>
                </c:pt>
              </c:numCache>
            </c:numRef>
          </c:xVal>
          <c:yVal>
            <c:numRef>
              <c:f>Widespread!$N$2:$N$53</c:f>
              <c:numCache>
                <c:formatCode>0</c:formatCode>
                <c:ptCount val="52"/>
                <c:pt idx="0">
                  <c:v>99</c:v>
                </c:pt>
                <c:pt idx="1">
                  <c:v>80</c:v>
                </c:pt>
                <c:pt idx="2">
                  <c:v>87</c:v>
                </c:pt>
                <c:pt idx="3">
                  <c:v>85</c:v>
                </c:pt>
                <c:pt idx="4">
                  <c:v>88</c:v>
                </c:pt>
                <c:pt idx="5">
                  <c:v>75</c:v>
                </c:pt>
                <c:pt idx="6">
                  <c:v>95</c:v>
                </c:pt>
                <c:pt idx="7">
                  <c:v>85</c:v>
                </c:pt>
                <c:pt idx="8">
                  <c:v>81</c:v>
                </c:pt>
                <c:pt idx="9">
                  <c:v>90</c:v>
                </c:pt>
                <c:pt idx="10">
                  <c:v>77</c:v>
                </c:pt>
                <c:pt idx="11">
                  <c:v>35</c:v>
                </c:pt>
                <c:pt idx="12">
                  <c:v>22</c:v>
                </c:pt>
                <c:pt idx="13">
                  <c:v>98</c:v>
                </c:pt>
                <c:pt idx="14" formatCode="General">
                  <c:v>95</c:v>
                </c:pt>
                <c:pt idx="15">
                  <c:v>95</c:v>
                </c:pt>
                <c:pt idx="16">
                  <c:v>81</c:v>
                </c:pt>
                <c:pt idx="17">
                  <c:v>85</c:v>
                </c:pt>
                <c:pt idx="18">
                  <c:v>86</c:v>
                </c:pt>
                <c:pt idx="19">
                  <c:v>100</c:v>
                </c:pt>
                <c:pt idx="20">
                  <c:v>80</c:v>
                </c:pt>
                <c:pt idx="21">
                  <c:v>62</c:v>
                </c:pt>
                <c:pt idx="22">
                  <c:v>82</c:v>
                </c:pt>
                <c:pt idx="23">
                  <c:v>65</c:v>
                </c:pt>
                <c:pt idx="24">
                  <c:v>82</c:v>
                </c:pt>
                <c:pt idx="25">
                  <c:v>65</c:v>
                </c:pt>
                <c:pt idx="26">
                  <c:v>85</c:v>
                </c:pt>
                <c:pt idx="27">
                  <c:v>100</c:v>
                </c:pt>
                <c:pt idx="28">
                  <c:v>100</c:v>
                </c:pt>
                <c:pt idx="29">
                  <c:v>98</c:v>
                </c:pt>
                <c:pt idx="30">
                  <c:v>100</c:v>
                </c:pt>
                <c:pt idx="31">
                  <c:v>70</c:v>
                </c:pt>
                <c:pt idx="32" formatCode="General">
                  <c:v>100</c:v>
                </c:pt>
                <c:pt idx="33">
                  <c:v>100</c:v>
                </c:pt>
                <c:pt idx="34">
                  <c:v>100</c:v>
                </c:pt>
                <c:pt idx="35">
                  <c:v>100</c:v>
                </c:pt>
                <c:pt idx="36">
                  <c:v>100</c:v>
                </c:pt>
                <c:pt idx="37">
                  <c:v>95</c:v>
                </c:pt>
                <c:pt idx="38">
                  <c:v>95</c:v>
                </c:pt>
                <c:pt idx="39">
                  <c:v>95</c:v>
                </c:pt>
                <c:pt idx="40">
                  <c:v>85</c:v>
                </c:pt>
                <c:pt idx="41">
                  <c:v>15</c:v>
                </c:pt>
                <c:pt idx="42">
                  <c:v>72</c:v>
                </c:pt>
                <c:pt idx="43">
                  <c:v>92</c:v>
                </c:pt>
                <c:pt idx="44">
                  <c:v>82</c:v>
                </c:pt>
                <c:pt idx="45">
                  <c:v>40</c:v>
                </c:pt>
                <c:pt idx="46">
                  <c:v>81</c:v>
                </c:pt>
                <c:pt idx="47">
                  <c:v>100</c:v>
                </c:pt>
                <c:pt idx="48">
                  <c:v>90</c:v>
                </c:pt>
                <c:pt idx="49">
                  <c:v>100</c:v>
                </c:pt>
                <c:pt idx="50">
                  <c:v>90</c:v>
                </c:pt>
                <c:pt idx="51">
                  <c:v>100</c:v>
                </c:pt>
              </c:numCache>
            </c:numRef>
          </c:yVal>
          <c:smooth val="0"/>
          <c:extLst>
            <c:ext xmlns:c16="http://schemas.microsoft.com/office/drawing/2014/chart" uri="{C3380CC4-5D6E-409C-BE32-E72D297353CC}">
              <c16:uniqueId val="{00000001-5867-49BB-855B-D8E85DFF7E9B}"/>
            </c:ext>
          </c:extLst>
        </c:ser>
        <c:dLbls>
          <c:showLegendKey val="0"/>
          <c:showVal val="0"/>
          <c:showCatName val="0"/>
          <c:showSerName val="0"/>
          <c:showPercent val="0"/>
          <c:showBubbleSize val="0"/>
        </c:dLbls>
        <c:axId val="598503824"/>
        <c:axId val="598504480"/>
      </c:scatterChart>
      <c:valAx>
        <c:axId val="598503824"/>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b="0" i="0" baseline="0">
                    <a:solidFill>
                      <a:schemeClr val="bg1"/>
                    </a:solidFill>
                    <a:effectLst/>
                  </a:rPr>
                  <a:t>Average Rainfall Rate (in/hr)</a:t>
                </a:r>
                <a:endParaRPr lang="en-US" sz="1200">
                  <a:solidFill>
                    <a:schemeClr val="bg1"/>
                  </a:solidFill>
                  <a:effectLst/>
                </a:endParaRPr>
              </a:p>
            </c:rich>
          </c:tx>
          <c:layout>
            <c:manualLayout>
              <c:xMode val="edge"/>
              <c:yMode val="edge"/>
              <c:x val="0.34173174086482722"/>
              <c:y val="0.877390240782783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598504480"/>
        <c:crosses val="autoZero"/>
        <c:crossBetween val="midCat"/>
      </c:valAx>
      <c:valAx>
        <c:axId val="598504480"/>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b="0" i="0" baseline="0">
                    <a:solidFill>
                      <a:schemeClr val="bg1"/>
                    </a:solidFill>
                    <a:effectLst/>
                  </a:rPr>
                  <a:t>Peak Soil Moisture </a:t>
                </a:r>
                <a:endParaRPr lang="en-US" sz="1200">
                  <a:solidFill>
                    <a:schemeClr val="bg1"/>
                  </a:solidFill>
                  <a:effectLst/>
                </a:endParaRPr>
              </a:p>
              <a:p>
                <a:pPr>
                  <a:defRPr sz="1200">
                    <a:solidFill>
                      <a:schemeClr val="bg1"/>
                    </a:solidFill>
                  </a:defRPr>
                </a:pPr>
                <a:r>
                  <a:rPr lang="en-US" sz="1200" b="0" i="0" baseline="0">
                    <a:solidFill>
                      <a:schemeClr val="bg1"/>
                    </a:solidFill>
                    <a:effectLst/>
                  </a:rPr>
                  <a:t>Percentile (5-50cm Col)</a:t>
                </a:r>
                <a:endParaRPr lang="en-US" sz="1200">
                  <a:solidFill>
                    <a:schemeClr val="bg1"/>
                  </a:solidFill>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598503824"/>
        <c:crosses val="autoZero"/>
        <c:crossBetween val="midCat"/>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baseline="0" dirty="0">
                <a:solidFill>
                  <a:schemeClr val="bg1"/>
                </a:solidFill>
                <a:effectLst/>
              </a:rPr>
              <a:t>Widespread Events 2018 - 2019</a:t>
            </a:r>
            <a:endParaRPr lang="en-US" dirty="0">
              <a:solidFill>
                <a:schemeClr val="bg1"/>
              </a:solidFill>
              <a:effectLst/>
            </a:endParaRPr>
          </a:p>
        </c:rich>
      </c:tx>
      <c:layout>
        <c:manualLayout>
          <c:xMode val="edge"/>
          <c:yMode val="edge"/>
          <c:x val="0.13436621265926471"/>
          <c:y val="3.96577570384669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tx>
            <c:v>5 cm Percentile</c:v>
          </c:tx>
          <c:spPr>
            <a:ln w="25400" cap="rnd">
              <a:noFill/>
              <a:round/>
            </a:ln>
            <a:effectLst/>
          </c:spPr>
          <c:marker>
            <c:symbol val="circle"/>
            <c:size val="5"/>
            <c:spPr>
              <a:solidFill>
                <a:srgbClr val="0070C0"/>
              </a:solidFill>
              <a:ln w="9525">
                <a:solidFill>
                  <a:schemeClr val="accent1"/>
                </a:solidFill>
              </a:ln>
              <a:effectLst/>
            </c:spPr>
          </c:marker>
          <c:trendline>
            <c:spPr>
              <a:ln w="19050" cap="rnd">
                <a:solidFill>
                  <a:srgbClr val="0070C0"/>
                </a:solidFill>
                <a:prstDash val="sysDot"/>
              </a:ln>
              <a:effectLst/>
            </c:spPr>
            <c:trendlineType val="linear"/>
            <c:dispRSqr val="0"/>
            <c:dispEq val="0"/>
          </c:trendline>
          <c:xVal>
            <c:numRef>
              <c:f>Widespread!$M$2:$M$53</c:f>
              <c:numCache>
                <c:formatCode>0</c:formatCode>
                <c:ptCount val="52"/>
                <c:pt idx="0">
                  <c:v>99</c:v>
                </c:pt>
                <c:pt idx="1">
                  <c:v>99</c:v>
                </c:pt>
                <c:pt idx="2">
                  <c:v>85</c:v>
                </c:pt>
                <c:pt idx="3">
                  <c:v>95</c:v>
                </c:pt>
                <c:pt idx="4">
                  <c:v>90</c:v>
                </c:pt>
                <c:pt idx="5">
                  <c:v>95</c:v>
                </c:pt>
                <c:pt idx="6">
                  <c:v>92</c:v>
                </c:pt>
                <c:pt idx="7">
                  <c:v>95</c:v>
                </c:pt>
                <c:pt idx="8">
                  <c:v>85</c:v>
                </c:pt>
                <c:pt idx="9">
                  <c:v>92</c:v>
                </c:pt>
                <c:pt idx="10">
                  <c:v>92</c:v>
                </c:pt>
                <c:pt idx="11">
                  <c:v>62</c:v>
                </c:pt>
                <c:pt idx="12">
                  <c:v>25</c:v>
                </c:pt>
                <c:pt idx="13">
                  <c:v>99</c:v>
                </c:pt>
                <c:pt idx="14" formatCode="General">
                  <c:v>95</c:v>
                </c:pt>
                <c:pt idx="15">
                  <c:v>95</c:v>
                </c:pt>
                <c:pt idx="16">
                  <c:v>99</c:v>
                </c:pt>
                <c:pt idx="17">
                  <c:v>78</c:v>
                </c:pt>
                <c:pt idx="18">
                  <c:v>90</c:v>
                </c:pt>
                <c:pt idx="19">
                  <c:v>97</c:v>
                </c:pt>
                <c:pt idx="20">
                  <c:v>85</c:v>
                </c:pt>
                <c:pt idx="21">
                  <c:v>70</c:v>
                </c:pt>
                <c:pt idx="22">
                  <c:v>85</c:v>
                </c:pt>
                <c:pt idx="23">
                  <c:v>72</c:v>
                </c:pt>
                <c:pt idx="24">
                  <c:v>85</c:v>
                </c:pt>
                <c:pt idx="25">
                  <c:v>65</c:v>
                </c:pt>
                <c:pt idx="26">
                  <c:v>78</c:v>
                </c:pt>
                <c:pt idx="27">
                  <c:v>100</c:v>
                </c:pt>
                <c:pt idx="28">
                  <c:v>100</c:v>
                </c:pt>
                <c:pt idx="29">
                  <c:v>95</c:v>
                </c:pt>
                <c:pt idx="30">
                  <c:v>100</c:v>
                </c:pt>
                <c:pt idx="31">
                  <c:v>75</c:v>
                </c:pt>
                <c:pt idx="32" formatCode="General">
                  <c:v>100</c:v>
                </c:pt>
                <c:pt idx="33">
                  <c:v>100</c:v>
                </c:pt>
                <c:pt idx="34">
                  <c:v>100</c:v>
                </c:pt>
                <c:pt idx="35">
                  <c:v>100</c:v>
                </c:pt>
                <c:pt idx="36">
                  <c:v>100</c:v>
                </c:pt>
                <c:pt idx="37">
                  <c:v>97</c:v>
                </c:pt>
                <c:pt idx="38">
                  <c:v>90</c:v>
                </c:pt>
                <c:pt idx="39">
                  <c:v>79</c:v>
                </c:pt>
                <c:pt idx="40">
                  <c:v>95</c:v>
                </c:pt>
                <c:pt idx="41">
                  <c:v>20</c:v>
                </c:pt>
                <c:pt idx="42">
                  <c:v>68</c:v>
                </c:pt>
                <c:pt idx="43">
                  <c:v>81</c:v>
                </c:pt>
                <c:pt idx="44">
                  <c:v>70</c:v>
                </c:pt>
                <c:pt idx="45">
                  <c:v>99</c:v>
                </c:pt>
                <c:pt idx="46">
                  <c:v>88</c:v>
                </c:pt>
                <c:pt idx="47">
                  <c:v>100</c:v>
                </c:pt>
                <c:pt idx="48">
                  <c:v>90</c:v>
                </c:pt>
                <c:pt idx="49">
                  <c:v>90</c:v>
                </c:pt>
                <c:pt idx="50">
                  <c:v>90</c:v>
                </c:pt>
                <c:pt idx="51">
                  <c:v>100</c:v>
                </c:pt>
              </c:numCache>
            </c:numRef>
          </c:xVal>
          <c:yVal>
            <c:numRef>
              <c:f>Widespread!$L$2:$L$53</c:f>
              <c:numCache>
                <c:formatCode>0.00</c:formatCode>
                <c:ptCount val="52"/>
                <c:pt idx="0">
                  <c:v>2.5</c:v>
                </c:pt>
                <c:pt idx="1">
                  <c:v>1.3</c:v>
                </c:pt>
                <c:pt idx="2">
                  <c:v>0.8</c:v>
                </c:pt>
                <c:pt idx="3">
                  <c:v>2</c:v>
                </c:pt>
                <c:pt idx="4">
                  <c:v>0.55000000000000004</c:v>
                </c:pt>
                <c:pt idx="5">
                  <c:v>2.2000000000000002</c:v>
                </c:pt>
                <c:pt idx="6">
                  <c:v>2.4</c:v>
                </c:pt>
                <c:pt idx="7">
                  <c:v>0.8</c:v>
                </c:pt>
                <c:pt idx="8">
                  <c:v>1.4</c:v>
                </c:pt>
                <c:pt idx="9">
                  <c:v>0.7</c:v>
                </c:pt>
                <c:pt idx="10">
                  <c:v>0.28000000000000003</c:v>
                </c:pt>
                <c:pt idx="11">
                  <c:v>1</c:v>
                </c:pt>
                <c:pt idx="12">
                  <c:v>0.4</c:v>
                </c:pt>
                <c:pt idx="13" formatCode="General">
                  <c:v>1</c:v>
                </c:pt>
                <c:pt idx="14" formatCode="General">
                  <c:v>0.7</c:v>
                </c:pt>
                <c:pt idx="15">
                  <c:v>0.9</c:v>
                </c:pt>
                <c:pt idx="16">
                  <c:v>4.13</c:v>
                </c:pt>
                <c:pt idx="17">
                  <c:v>3.3</c:v>
                </c:pt>
                <c:pt idx="18">
                  <c:v>2.15</c:v>
                </c:pt>
                <c:pt idx="19">
                  <c:v>1.9</c:v>
                </c:pt>
                <c:pt idx="20" formatCode="General">
                  <c:v>3.1</c:v>
                </c:pt>
                <c:pt idx="21">
                  <c:v>3</c:v>
                </c:pt>
                <c:pt idx="22">
                  <c:v>0.7</c:v>
                </c:pt>
                <c:pt idx="23">
                  <c:v>1.2</c:v>
                </c:pt>
                <c:pt idx="24">
                  <c:v>0.35</c:v>
                </c:pt>
                <c:pt idx="25">
                  <c:v>2.15</c:v>
                </c:pt>
                <c:pt idx="26">
                  <c:v>1.3</c:v>
                </c:pt>
                <c:pt idx="27">
                  <c:v>3.8</c:v>
                </c:pt>
                <c:pt idx="28">
                  <c:v>1.6</c:v>
                </c:pt>
                <c:pt idx="29">
                  <c:v>1.2</c:v>
                </c:pt>
                <c:pt idx="30">
                  <c:v>1.3</c:v>
                </c:pt>
                <c:pt idx="31" formatCode="General">
                  <c:v>0.14000000000000001</c:v>
                </c:pt>
                <c:pt idx="32" formatCode="General">
                  <c:v>2.4</c:v>
                </c:pt>
                <c:pt idx="33">
                  <c:v>1.5</c:v>
                </c:pt>
                <c:pt idx="34">
                  <c:v>1.3</c:v>
                </c:pt>
                <c:pt idx="35">
                  <c:v>0.8</c:v>
                </c:pt>
                <c:pt idx="36">
                  <c:v>1.2</c:v>
                </c:pt>
                <c:pt idx="37">
                  <c:v>1.8</c:v>
                </c:pt>
                <c:pt idx="38">
                  <c:v>0.7</c:v>
                </c:pt>
                <c:pt idx="39">
                  <c:v>3.2</c:v>
                </c:pt>
                <c:pt idx="40">
                  <c:v>1.25</c:v>
                </c:pt>
                <c:pt idx="41">
                  <c:v>0.26</c:v>
                </c:pt>
                <c:pt idx="42">
                  <c:v>1.25</c:v>
                </c:pt>
                <c:pt idx="43">
                  <c:v>0.6</c:v>
                </c:pt>
                <c:pt idx="44">
                  <c:v>0.6</c:v>
                </c:pt>
                <c:pt idx="45">
                  <c:v>1.9</c:v>
                </c:pt>
                <c:pt idx="46">
                  <c:v>2.1</c:v>
                </c:pt>
                <c:pt idx="47">
                  <c:v>4.2</c:v>
                </c:pt>
                <c:pt idx="48">
                  <c:v>2.5499999999999998</c:v>
                </c:pt>
                <c:pt idx="49">
                  <c:v>1.1000000000000001</c:v>
                </c:pt>
                <c:pt idx="50">
                  <c:v>1</c:v>
                </c:pt>
                <c:pt idx="51">
                  <c:v>0.7</c:v>
                </c:pt>
              </c:numCache>
            </c:numRef>
          </c:yVal>
          <c:smooth val="0"/>
          <c:extLst>
            <c:ext xmlns:c16="http://schemas.microsoft.com/office/drawing/2014/chart" uri="{C3380CC4-5D6E-409C-BE32-E72D297353CC}">
              <c16:uniqueId val="{00000001-F277-4313-8C07-7B8572594E0B}"/>
            </c:ext>
          </c:extLst>
        </c:ser>
        <c:ser>
          <c:idx val="1"/>
          <c:order val="1"/>
          <c:tx>
            <c:v>5 cm - 50 cm Percentile</c:v>
          </c:tx>
          <c:spPr>
            <a:ln w="25400" cap="rnd">
              <a:noFill/>
              <a:round/>
            </a:ln>
            <a:effectLst/>
          </c:spPr>
          <c:marker>
            <c:symbol val="circle"/>
            <c:size val="5"/>
            <c:spPr>
              <a:solidFill>
                <a:srgbClr val="FF9900"/>
              </a:solidFill>
              <a:ln w="9525">
                <a:noFill/>
              </a:ln>
              <a:effectLst/>
            </c:spPr>
          </c:marker>
          <c:trendline>
            <c:spPr>
              <a:ln w="19050" cap="rnd">
                <a:solidFill>
                  <a:srgbClr val="FF9900"/>
                </a:solidFill>
                <a:prstDash val="sysDot"/>
              </a:ln>
              <a:effectLst/>
            </c:spPr>
            <c:trendlineType val="linear"/>
            <c:dispRSqr val="0"/>
            <c:dispEq val="0"/>
          </c:trendline>
          <c:xVal>
            <c:numRef>
              <c:f>Widespread!$N$2:$N$53</c:f>
              <c:numCache>
                <c:formatCode>0</c:formatCode>
                <c:ptCount val="52"/>
                <c:pt idx="0">
                  <c:v>99</c:v>
                </c:pt>
                <c:pt idx="1">
                  <c:v>80</c:v>
                </c:pt>
                <c:pt idx="2">
                  <c:v>87</c:v>
                </c:pt>
                <c:pt idx="3">
                  <c:v>85</c:v>
                </c:pt>
                <c:pt idx="4">
                  <c:v>88</c:v>
                </c:pt>
                <c:pt idx="5">
                  <c:v>75</c:v>
                </c:pt>
                <c:pt idx="6">
                  <c:v>95</c:v>
                </c:pt>
                <c:pt idx="7">
                  <c:v>85</c:v>
                </c:pt>
                <c:pt idx="8">
                  <c:v>81</c:v>
                </c:pt>
                <c:pt idx="9">
                  <c:v>90</c:v>
                </c:pt>
                <c:pt idx="10">
                  <c:v>77</c:v>
                </c:pt>
                <c:pt idx="11">
                  <c:v>35</c:v>
                </c:pt>
                <c:pt idx="12">
                  <c:v>22</c:v>
                </c:pt>
                <c:pt idx="13">
                  <c:v>98</c:v>
                </c:pt>
                <c:pt idx="14" formatCode="General">
                  <c:v>95</c:v>
                </c:pt>
                <c:pt idx="15">
                  <c:v>95</c:v>
                </c:pt>
                <c:pt idx="16">
                  <c:v>81</c:v>
                </c:pt>
                <c:pt idx="17">
                  <c:v>85</c:v>
                </c:pt>
                <c:pt idx="18">
                  <c:v>86</c:v>
                </c:pt>
                <c:pt idx="19">
                  <c:v>100</c:v>
                </c:pt>
                <c:pt idx="20">
                  <c:v>80</c:v>
                </c:pt>
                <c:pt idx="21">
                  <c:v>62</c:v>
                </c:pt>
                <c:pt idx="22">
                  <c:v>82</c:v>
                </c:pt>
                <c:pt idx="23">
                  <c:v>65</c:v>
                </c:pt>
                <c:pt idx="24">
                  <c:v>82</c:v>
                </c:pt>
                <c:pt idx="25">
                  <c:v>65</c:v>
                </c:pt>
                <c:pt idx="26">
                  <c:v>85</c:v>
                </c:pt>
                <c:pt idx="27">
                  <c:v>100</c:v>
                </c:pt>
                <c:pt idx="28">
                  <c:v>100</c:v>
                </c:pt>
                <c:pt idx="29">
                  <c:v>98</c:v>
                </c:pt>
                <c:pt idx="30">
                  <c:v>100</c:v>
                </c:pt>
                <c:pt idx="31">
                  <c:v>70</c:v>
                </c:pt>
                <c:pt idx="32" formatCode="General">
                  <c:v>100</c:v>
                </c:pt>
                <c:pt idx="33">
                  <c:v>100</c:v>
                </c:pt>
                <c:pt idx="34">
                  <c:v>100</c:v>
                </c:pt>
                <c:pt idx="35">
                  <c:v>100</c:v>
                </c:pt>
                <c:pt idx="36">
                  <c:v>100</c:v>
                </c:pt>
                <c:pt idx="37">
                  <c:v>95</c:v>
                </c:pt>
                <c:pt idx="38">
                  <c:v>95</c:v>
                </c:pt>
                <c:pt idx="39">
                  <c:v>95</c:v>
                </c:pt>
                <c:pt idx="40">
                  <c:v>85</c:v>
                </c:pt>
                <c:pt idx="41">
                  <c:v>15</c:v>
                </c:pt>
                <c:pt idx="42">
                  <c:v>72</c:v>
                </c:pt>
                <c:pt idx="43">
                  <c:v>92</c:v>
                </c:pt>
                <c:pt idx="44">
                  <c:v>82</c:v>
                </c:pt>
                <c:pt idx="45">
                  <c:v>40</c:v>
                </c:pt>
                <c:pt idx="46">
                  <c:v>81</c:v>
                </c:pt>
                <c:pt idx="47">
                  <c:v>100</c:v>
                </c:pt>
                <c:pt idx="48">
                  <c:v>90</c:v>
                </c:pt>
                <c:pt idx="49">
                  <c:v>100</c:v>
                </c:pt>
                <c:pt idx="50">
                  <c:v>90</c:v>
                </c:pt>
                <c:pt idx="51">
                  <c:v>100</c:v>
                </c:pt>
              </c:numCache>
            </c:numRef>
          </c:xVal>
          <c:yVal>
            <c:numRef>
              <c:f>Widespread!$L$2:$L$53</c:f>
              <c:numCache>
                <c:formatCode>0.00</c:formatCode>
                <c:ptCount val="52"/>
                <c:pt idx="0">
                  <c:v>2.5</c:v>
                </c:pt>
                <c:pt idx="1">
                  <c:v>1.3</c:v>
                </c:pt>
                <c:pt idx="2">
                  <c:v>0.8</c:v>
                </c:pt>
                <c:pt idx="3">
                  <c:v>2</c:v>
                </c:pt>
                <c:pt idx="4">
                  <c:v>0.55000000000000004</c:v>
                </c:pt>
                <c:pt idx="5">
                  <c:v>2.2000000000000002</c:v>
                </c:pt>
                <c:pt idx="6">
                  <c:v>2.4</c:v>
                </c:pt>
                <c:pt idx="7">
                  <c:v>0.8</c:v>
                </c:pt>
                <c:pt idx="8">
                  <c:v>1.4</c:v>
                </c:pt>
                <c:pt idx="9">
                  <c:v>0.7</c:v>
                </c:pt>
                <c:pt idx="10">
                  <c:v>0.28000000000000003</c:v>
                </c:pt>
                <c:pt idx="11">
                  <c:v>1</c:v>
                </c:pt>
                <c:pt idx="12">
                  <c:v>0.4</c:v>
                </c:pt>
                <c:pt idx="13" formatCode="General">
                  <c:v>1</c:v>
                </c:pt>
                <c:pt idx="14" formatCode="General">
                  <c:v>0.7</c:v>
                </c:pt>
                <c:pt idx="15">
                  <c:v>0.9</c:v>
                </c:pt>
                <c:pt idx="16">
                  <c:v>4.13</c:v>
                </c:pt>
                <c:pt idx="17">
                  <c:v>3.3</c:v>
                </c:pt>
                <c:pt idx="18">
                  <c:v>2.15</c:v>
                </c:pt>
                <c:pt idx="19">
                  <c:v>1.9</c:v>
                </c:pt>
                <c:pt idx="20" formatCode="General">
                  <c:v>3.1</c:v>
                </c:pt>
                <c:pt idx="21">
                  <c:v>3</c:v>
                </c:pt>
                <c:pt idx="22">
                  <c:v>0.7</c:v>
                </c:pt>
                <c:pt idx="23">
                  <c:v>1.2</c:v>
                </c:pt>
                <c:pt idx="24">
                  <c:v>0.35</c:v>
                </c:pt>
                <c:pt idx="25">
                  <c:v>2.15</c:v>
                </c:pt>
                <c:pt idx="26">
                  <c:v>1.3</c:v>
                </c:pt>
                <c:pt idx="27">
                  <c:v>3.8</c:v>
                </c:pt>
                <c:pt idx="28">
                  <c:v>1.6</c:v>
                </c:pt>
                <c:pt idx="29">
                  <c:v>1.2</c:v>
                </c:pt>
                <c:pt idx="30">
                  <c:v>1.3</c:v>
                </c:pt>
                <c:pt idx="31" formatCode="General">
                  <c:v>0.14000000000000001</c:v>
                </c:pt>
                <c:pt idx="32" formatCode="General">
                  <c:v>2.4</c:v>
                </c:pt>
                <c:pt idx="33">
                  <c:v>1.5</c:v>
                </c:pt>
                <c:pt idx="34">
                  <c:v>1.3</c:v>
                </c:pt>
                <c:pt idx="35">
                  <c:v>0.8</c:v>
                </c:pt>
                <c:pt idx="36">
                  <c:v>1.2</c:v>
                </c:pt>
                <c:pt idx="37">
                  <c:v>1.8</c:v>
                </c:pt>
                <c:pt idx="38">
                  <c:v>0.7</c:v>
                </c:pt>
                <c:pt idx="39">
                  <c:v>3.2</c:v>
                </c:pt>
                <c:pt idx="40">
                  <c:v>1.25</c:v>
                </c:pt>
                <c:pt idx="41">
                  <c:v>0.26</c:v>
                </c:pt>
                <c:pt idx="42">
                  <c:v>1.25</c:v>
                </c:pt>
                <c:pt idx="43">
                  <c:v>0.6</c:v>
                </c:pt>
                <c:pt idx="44">
                  <c:v>0.6</c:v>
                </c:pt>
                <c:pt idx="45">
                  <c:v>1.9</c:v>
                </c:pt>
                <c:pt idx="46">
                  <c:v>2.1</c:v>
                </c:pt>
                <c:pt idx="47">
                  <c:v>4.2</c:v>
                </c:pt>
                <c:pt idx="48">
                  <c:v>2.5499999999999998</c:v>
                </c:pt>
                <c:pt idx="49">
                  <c:v>1.1000000000000001</c:v>
                </c:pt>
                <c:pt idx="50">
                  <c:v>1</c:v>
                </c:pt>
                <c:pt idx="51">
                  <c:v>0.7</c:v>
                </c:pt>
              </c:numCache>
            </c:numRef>
          </c:yVal>
          <c:smooth val="0"/>
          <c:extLst>
            <c:ext xmlns:c16="http://schemas.microsoft.com/office/drawing/2014/chart" uri="{C3380CC4-5D6E-409C-BE32-E72D297353CC}">
              <c16:uniqueId val="{00000003-F277-4313-8C07-7B8572594E0B}"/>
            </c:ext>
          </c:extLst>
        </c:ser>
        <c:dLbls>
          <c:showLegendKey val="0"/>
          <c:showVal val="0"/>
          <c:showCatName val="0"/>
          <c:showSerName val="0"/>
          <c:showPercent val="0"/>
          <c:showBubbleSize val="0"/>
        </c:dLbls>
        <c:axId val="607015704"/>
        <c:axId val="607016032"/>
      </c:scatterChart>
      <c:valAx>
        <c:axId val="607015704"/>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b="0" i="0" baseline="0" dirty="0">
                    <a:solidFill>
                      <a:schemeClr val="bg1"/>
                    </a:solidFill>
                    <a:effectLst/>
                  </a:rPr>
                  <a:t>Peak Soil Moisture Percentile </a:t>
                </a:r>
                <a:endParaRPr lang="en-US" sz="1200" dirty="0">
                  <a:solidFill>
                    <a:schemeClr val="bg1"/>
                  </a:solidFill>
                  <a:effectLs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07016032"/>
        <c:crosses val="autoZero"/>
        <c:crossBetween val="midCat"/>
      </c:valAx>
      <c:valAx>
        <c:axId val="607016032"/>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b="0" i="0" baseline="0">
                    <a:solidFill>
                      <a:schemeClr val="bg1"/>
                    </a:solidFill>
                    <a:effectLst/>
                  </a:rPr>
                  <a:t>Total Rainfall (in)</a:t>
                </a:r>
                <a:endParaRPr lang="en-US" sz="1200">
                  <a:solidFill>
                    <a:schemeClr val="bg1"/>
                  </a:solidFill>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07015704"/>
        <c:crosses val="autoZero"/>
        <c:crossBetween val="midCat"/>
      </c:valAx>
      <c:spPr>
        <a:noFill/>
        <a:ln>
          <a:noFill/>
        </a:ln>
        <a:effectLst/>
      </c:spPr>
    </c:plotArea>
    <c:legend>
      <c:legendPos val="r"/>
      <c:layout>
        <c:manualLayout>
          <c:xMode val="edge"/>
          <c:yMode val="edge"/>
          <c:x val="0.7027767399705972"/>
          <c:y val="0.25051213098634567"/>
          <c:w val="0.28487758501747029"/>
          <c:h val="0.4948364781279719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en-US" sz="1800" baseline="0" dirty="0">
                <a:solidFill>
                  <a:schemeClr val="bg1"/>
                </a:solidFill>
              </a:rPr>
              <a:t>Thunderstorm Events 2018-2019</a:t>
            </a:r>
            <a:endParaRPr lang="en-US" sz="1800" dirty="0">
              <a:solidFill>
                <a:schemeClr val="bg1"/>
              </a:solidFill>
            </a:endParaRPr>
          </a:p>
        </c:rich>
      </c:tx>
      <c:layout>
        <c:manualLayout>
          <c:xMode val="edge"/>
          <c:yMode val="edge"/>
          <c:x val="0.13821779166623335"/>
          <c:y val="2.43684646164377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en-US"/>
        </a:p>
      </c:txPr>
    </c:title>
    <c:autoTitleDeleted val="0"/>
    <c:plotArea>
      <c:layout/>
      <c:scatterChart>
        <c:scatterStyle val="lineMarker"/>
        <c:varyColors val="0"/>
        <c:ser>
          <c:idx val="0"/>
          <c:order val="0"/>
          <c:tx>
            <c:v>5 cm Percentile</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Tstorm!$M$2:$M$72</c:f>
              <c:numCache>
                <c:formatCode>0</c:formatCode>
                <c:ptCount val="71"/>
                <c:pt idx="0">
                  <c:v>82</c:v>
                </c:pt>
                <c:pt idx="1">
                  <c:v>10</c:v>
                </c:pt>
                <c:pt idx="2">
                  <c:v>90</c:v>
                </c:pt>
                <c:pt idx="3">
                  <c:v>23</c:v>
                </c:pt>
                <c:pt idx="4">
                  <c:v>55</c:v>
                </c:pt>
                <c:pt idx="5">
                  <c:v>8</c:v>
                </c:pt>
                <c:pt idx="6">
                  <c:v>11</c:v>
                </c:pt>
                <c:pt idx="7">
                  <c:v>35</c:v>
                </c:pt>
                <c:pt idx="8">
                  <c:v>12</c:v>
                </c:pt>
                <c:pt idx="9">
                  <c:v>100</c:v>
                </c:pt>
                <c:pt idx="10">
                  <c:v>18</c:v>
                </c:pt>
                <c:pt idx="11">
                  <c:v>18</c:v>
                </c:pt>
                <c:pt idx="12">
                  <c:v>35</c:v>
                </c:pt>
                <c:pt idx="13">
                  <c:v>31</c:v>
                </c:pt>
                <c:pt idx="14">
                  <c:v>5</c:v>
                </c:pt>
                <c:pt idx="15">
                  <c:v>45</c:v>
                </c:pt>
                <c:pt idx="16">
                  <c:v>45</c:v>
                </c:pt>
                <c:pt idx="17">
                  <c:v>95</c:v>
                </c:pt>
                <c:pt idx="18">
                  <c:v>95</c:v>
                </c:pt>
                <c:pt idx="19">
                  <c:v>99</c:v>
                </c:pt>
                <c:pt idx="20">
                  <c:v>90</c:v>
                </c:pt>
                <c:pt idx="21">
                  <c:v>99</c:v>
                </c:pt>
                <c:pt idx="22">
                  <c:v>60</c:v>
                </c:pt>
                <c:pt idx="23">
                  <c:v>90</c:v>
                </c:pt>
                <c:pt idx="24">
                  <c:v>100</c:v>
                </c:pt>
                <c:pt idx="25">
                  <c:v>50</c:v>
                </c:pt>
                <c:pt idx="26">
                  <c:v>98</c:v>
                </c:pt>
                <c:pt idx="27">
                  <c:v>65</c:v>
                </c:pt>
                <c:pt idx="28">
                  <c:v>90</c:v>
                </c:pt>
                <c:pt idx="29">
                  <c:v>60</c:v>
                </c:pt>
                <c:pt idx="30">
                  <c:v>90</c:v>
                </c:pt>
                <c:pt idx="31">
                  <c:v>100</c:v>
                </c:pt>
                <c:pt idx="32">
                  <c:v>48</c:v>
                </c:pt>
                <c:pt idx="33">
                  <c:v>75</c:v>
                </c:pt>
                <c:pt idx="34">
                  <c:v>100</c:v>
                </c:pt>
                <c:pt idx="35">
                  <c:v>70</c:v>
                </c:pt>
                <c:pt idx="36">
                  <c:v>70</c:v>
                </c:pt>
                <c:pt idx="37">
                  <c:v>99</c:v>
                </c:pt>
                <c:pt idx="38">
                  <c:v>90</c:v>
                </c:pt>
                <c:pt idx="39">
                  <c:v>85</c:v>
                </c:pt>
                <c:pt idx="40">
                  <c:v>90</c:v>
                </c:pt>
                <c:pt idx="41">
                  <c:v>90</c:v>
                </c:pt>
                <c:pt idx="42">
                  <c:v>50</c:v>
                </c:pt>
                <c:pt idx="43">
                  <c:v>65</c:v>
                </c:pt>
                <c:pt idx="44">
                  <c:v>99</c:v>
                </c:pt>
                <c:pt idx="45">
                  <c:v>100</c:v>
                </c:pt>
                <c:pt idx="46">
                  <c:v>80</c:v>
                </c:pt>
                <c:pt idx="47">
                  <c:v>80</c:v>
                </c:pt>
                <c:pt idx="48">
                  <c:v>100</c:v>
                </c:pt>
                <c:pt idx="49">
                  <c:v>75</c:v>
                </c:pt>
                <c:pt idx="50">
                  <c:v>90</c:v>
                </c:pt>
                <c:pt idx="51">
                  <c:v>70</c:v>
                </c:pt>
                <c:pt idx="52">
                  <c:v>68</c:v>
                </c:pt>
                <c:pt idx="53">
                  <c:v>41</c:v>
                </c:pt>
                <c:pt idx="54">
                  <c:v>70</c:v>
                </c:pt>
                <c:pt idx="55">
                  <c:v>63</c:v>
                </c:pt>
                <c:pt idx="56">
                  <c:v>70</c:v>
                </c:pt>
                <c:pt idx="57">
                  <c:v>35</c:v>
                </c:pt>
                <c:pt idx="58">
                  <c:v>30</c:v>
                </c:pt>
                <c:pt idx="59">
                  <c:v>19</c:v>
                </c:pt>
                <c:pt idx="60">
                  <c:v>42</c:v>
                </c:pt>
                <c:pt idx="61">
                  <c:v>10</c:v>
                </c:pt>
                <c:pt idx="62">
                  <c:v>41</c:v>
                </c:pt>
                <c:pt idx="63">
                  <c:v>52</c:v>
                </c:pt>
                <c:pt idx="64">
                  <c:v>30</c:v>
                </c:pt>
                <c:pt idx="65">
                  <c:v>10</c:v>
                </c:pt>
                <c:pt idx="66">
                  <c:v>28</c:v>
                </c:pt>
                <c:pt idx="67">
                  <c:v>15</c:v>
                </c:pt>
                <c:pt idx="68">
                  <c:v>98</c:v>
                </c:pt>
                <c:pt idx="69">
                  <c:v>100</c:v>
                </c:pt>
                <c:pt idx="70">
                  <c:v>30</c:v>
                </c:pt>
              </c:numCache>
            </c:numRef>
          </c:xVal>
          <c:yVal>
            <c:numRef>
              <c:f>Tstorm!$L$2:$L$72</c:f>
              <c:numCache>
                <c:formatCode>0.00</c:formatCode>
                <c:ptCount val="71"/>
                <c:pt idx="0">
                  <c:v>2</c:v>
                </c:pt>
                <c:pt idx="1">
                  <c:v>0.4</c:v>
                </c:pt>
                <c:pt idx="2">
                  <c:v>1.89</c:v>
                </c:pt>
                <c:pt idx="3">
                  <c:v>0.12</c:v>
                </c:pt>
                <c:pt idx="4">
                  <c:v>1.7</c:v>
                </c:pt>
                <c:pt idx="5" formatCode="General">
                  <c:v>0.16</c:v>
                </c:pt>
                <c:pt idx="6">
                  <c:v>0.06</c:v>
                </c:pt>
                <c:pt idx="7">
                  <c:v>0.38</c:v>
                </c:pt>
                <c:pt idx="8">
                  <c:v>0.02</c:v>
                </c:pt>
                <c:pt idx="9">
                  <c:v>1.1000000000000001</c:v>
                </c:pt>
                <c:pt idx="10">
                  <c:v>0.46</c:v>
                </c:pt>
                <c:pt idx="11">
                  <c:v>1.58</c:v>
                </c:pt>
                <c:pt idx="12">
                  <c:v>2.1</c:v>
                </c:pt>
                <c:pt idx="13">
                  <c:v>0.17</c:v>
                </c:pt>
                <c:pt idx="14">
                  <c:v>0.9</c:v>
                </c:pt>
                <c:pt idx="15">
                  <c:v>1.7</c:v>
                </c:pt>
                <c:pt idx="16">
                  <c:v>1.3</c:v>
                </c:pt>
                <c:pt idx="17">
                  <c:v>1</c:v>
                </c:pt>
                <c:pt idx="18">
                  <c:v>0.4</c:v>
                </c:pt>
                <c:pt idx="19">
                  <c:v>1.2</c:v>
                </c:pt>
                <c:pt idx="20">
                  <c:v>0.72</c:v>
                </c:pt>
                <c:pt idx="21">
                  <c:v>1.2</c:v>
                </c:pt>
                <c:pt idx="22">
                  <c:v>0.94</c:v>
                </c:pt>
                <c:pt idx="23">
                  <c:v>1.55</c:v>
                </c:pt>
                <c:pt idx="24" formatCode="General">
                  <c:v>2.9</c:v>
                </c:pt>
                <c:pt idx="25">
                  <c:v>0.2</c:v>
                </c:pt>
                <c:pt idx="26">
                  <c:v>1</c:v>
                </c:pt>
                <c:pt idx="27">
                  <c:v>0.28999999999999998</c:v>
                </c:pt>
                <c:pt idx="28">
                  <c:v>1.6</c:v>
                </c:pt>
                <c:pt idx="29">
                  <c:v>0.8</c:v>
                </c:pt>
                <c:pt idx="30">
                  <c:v>0.94</c:v>
                </c:pt>
                <c:pt idx="31">
                  <c:v>1</c:v>
                </c:pt>
                <c:pt idx="32">
                  <c:v>0.01</c:v>
                </c:pt>
                <c:pt idx="33">
                  <c:v>0.55000000000000004</c:v>
                </c:pt>
                <c:pt idx="34">
                  <c:v>1.8</c:v>
                </c:pt>
                <c:pt idx="35">
                  <c:v>0.96</c:v>
                </c:pt>
                <c:pt idx="36">
                  <c:v>0.76</c:v>
                </c:pt>
                <c:pt idx="37">
                  <c:v>0.5</c:v>
                </c:pt>
                <c:pt idx="38">
                  <c:v>0.21</c:v>
                </c:pt>
                <c:pt idx="39">
                  <c:v>0.62</c:v>
                </c:pt>
                <c:pt idx="40">
                  <c:v>0.5</c:v>
                </c:pt>
                <c:pt idx="41">
                  <c:v>1.1599999999999999</c:v>
                </c:pt>
                <c:pt idx="42">
                  <c:v>0.5</c:v>
                </c:pt>
                <c:pt idx="43">
                  <c:v>0.05</c:v>
                </c:pt>
                <c:pt idx="44">
                  <c:v>0.8</c:v>
                </c:pt>
                <c:pt idx="45">
                  <c:v>2.72</c:v>
                </c:pt>
                <c:pt idx="46">
                  <c:v>1.08</c:v>
                </c:pt>
                <c:pt idx="47">
                  <c:v>1.77</c:v>
                </c:pt>
                <c:pt idx="48">
                  <c:v>0.9</c:v>
                </c:pt>
                <c:pt idx="49">
                  <c:v>0.36</c:v>
                </c:pt>
                <c:pt idx="50">
                  <c:v>0.32</c:v>
                </c:pt>
                <c:pt idx="51">
                  <c:v>0.75</c:v>
                </c:pt>
                <c:pt idx="52">
                  <c:v>1.3</c:v>
                </c:pt>
                <c:pt idx="53">
                  <c:v>0.04</c:v>
                </c:pt>
                <c:pt idx="54">
                  <c:v>0.02</c:v>
                </c:pt>
                <c:pt idx="55">
                  <c:v>0.7</c:v>
                </c:pt>
                <c:pt idx="56">
                  <c:v>0.2</c:v>
                </c:pt>
                <c:pt idx="57">
                  <c:v>0.68</c:v>
                </c:pt>
                <c:pt idx="58">
                  <c:v>0.35</c:v>
                </c:pt>
                <c:pt idx="59">
                  <c:v>0.04</c:v>
                </c:pt>
                <c:pt idx="60">
                  <c:v>0.36</c:v>
                </c:pt>
                <c:pt idx="61">
                  <c:v>0.02</c:v>
                </c:pt>
                <c:pt idx="62">
                  <c:v>0.28000000000000003</c:v>
                </c:pt>
                <c:pt idx="63">
                  <c:v>0.28000000000000003</c:v>
                </c:pt>
                <c:pt idx="64">
                  <c:v>4</c:v>
                </c:pt>
                <c:pt idx="65">
                  <c:v>0.41</c:v>
                </c:pt>
                <c:pt idx="66">
                  <c:v>1.95</c:v>
                </c:pt>
                <c:pt idx="67">
                  <c:v>0.02</c:v>
                </c:pt>
                <c:pt idx="68">
                  <c:v>0.37</c:v>
                </c:pt>
                <c:pt idx="69">
                  <c:v>1.05</c:v>
                </c:pt>
                <c:pt idx="70">
                  <c:v>0.28000000000000003</c:v>
                </c:pt>
              </c:numCache>
            </c:numRef>
          </c:yVal>
          <c:smooth val="0"/>
          <c:extLst>
            <c:ext xmlns:c16="http://schemas.microsoft.com/office/drawing/2014/chart" uri="{C3380CC4-5D6E-409C-BE32-E72D297353CC}">
              <c16:uniqueId val="{00000001-CA6F-4A22-9BB5-919DAF04197D}"/>
            </c:ext>
          </c:extLst>
        </c:ser>
        <c:ser>
          <c:idx val="1"/>
          <c:order val="1"/>
          <c:tx>
            <c:v>5 cm - 50 cm Percentile</c:v>
          </c:tx>
          <c:spPr>
            <a:ln w="25400" cap="rnd">
              <a:noFill/>
              <a:round/>
            </a:ln>
            <a:effectLst/>
          </c:spPr>
          <c:marker>
            <c:symbol val="circle"/>
            <c:size val="5"/>
            <c:spPr>
              <a:solidFill>
                <a:srgbClr val="FF9900"/>
              </a:solidFill>
              <a:ln w="9525">
                <a:noFill/>
              </a:ln>
              <a:effectLst/>
            </c:spPr>
          </c:marker>
          <c:trendline>
            <c:spPr>
              <a:ln w="19050" cap="rnd">
                <a:solidFill>
                  <a:srgbClr val="FF9900"/>
                </a:solidFill>
                <a:prstDash val="sysDot"/>
              </a:ln>
              <a:effectLst/>
            </c:spPr>
            <c:trendlineType val="linear"/>
            <c:dispRSqr val="0"/>
            <c:dispEq val="0"/>
          </c:trendline>
          <c:xVal>
            <c:numRef>
              <c:f>Tstorm!$N$2:$N$72</c:f>
              <c:numCache>
                <c:formatCode>0</c:formatCode>
                <c:ptCount val="71"/>
                <c:pt idx="0">
                  <c:v>82</c:v>
                </c:pt>
                <c:pt idx="1">
                  <c:v>13</c:v>
                </c:pt>
                <c:pt idx="2">
                  <c:v>85</c:v>
                </c:pt>
                <c:pt idx="3">
                  <c:v>21</c:v>
                </c:pt>
                <c:pt idx="4">
                  <c:v>55</c:v>
                </c:pt>
                <c:pt idx="5">
                  <c:v>8</c:v>
                </c:pt>
                <c:pt idx="6">
                  <c:v>25</c:v>
                </c:pt>
                <c:pt idx="7">
                  <c:v>30</c:v>
                </c:pt>
                <c:pt idx="8">
                  <c:v>8</c:v>
                </c:pt>
                <c:pt idx="9">
                  <c:v>100</c:v>
                </c:pt>
                <c:pt idx="10">
                  <c:v>18</c:v>
                </c:pt>
                <c:pt idx="11">
                  <c:v>38</c:v>
                </c:pt>
                <c:pt idx="12">
                  <c:v>35</c:v>
                </c:pt>
                <c:pt idx="13">
                  <c:v>5</c:v>
                </c:pt>
                <c:pt idx="14">
                  <c:v>3</c:v>
                </c:pt>
                <c:pt idx="15">
                  <c:v>45</c:v>
                </c:pt>
                <c:pt idx="16">
                  <c:v>15</c:v>
                </c:pt>
                <c:pt idx="17">
                  <c:v>85</c:v>
                </c:pt>
                <c:pt idx="18">
                  <c:v>85</c:v>
                </c:pt>
                <c:pt idx="19">
                  <c:v>97</c:v>
                </c:pt>
                <c:pt idx="20">
                  <c:v>70</c:v>
                </c:pt>
                <c:pt idx="21">
                  <c:v>97</c:v>
                </c:pt>
                <c:pt idx="22">
                  <c:v>55</c:v>
                </c:pt>
                <c:pt idx="23">
                  <c:v>90</c:v>
                </c:pt>
                <c:pt idx="24">
                  <c:v>100</c:v>
                </c:pt>
                <c:pt idx="25">
                  <c:v>52</c:v>
                </c:pt>
                <c:pt idx="26">
                  <c:v>92</c:v>
                </c:pt>
                <c:pt idx="27">
                  <c:v>75</c:v>
                </c:pt>
                <c:pt idx="28">
                  <c:v>90</c:v>
                </c:pt>
                <c:pt idx="29">
                  <c:v>55</c:v>
                </c:pt>
                <c:pt idx="30">
                  <c:v>95</c:v>
                </c:pt>
                <c:pt idx="31">
                  <c:v>100</c:v>
                </c:pt>
                <c:pt idx="32">
                  <c:v>55</c:v>
                </c:pt>
                <c:pt idx="33">
                  <c:v>80</c:v>
                </c:pt>
                <c:pt idx="34">
                  <c:v>100</c:v>
                </c:pt>
                <c:pt idx="35">
                  <c:v>22</c:v>
                </c:pt>
                <c:pt idx="36">
                  <c:v>58</c:v>
                </c:pt>
                <c:pt idx="37">
                  <c:v>99</c:v>
                </c:pt>
                <c:pt idx="38">
                  <c:v>90</c:v>
                </c:pt>
                <c:pt idx="39">
                  <c:v>75</c:v>
                </c:pt>
                <c:pt idx="40">
                  <c:v>85</c:v>
                </c:pt>
                <c:pt idx="41">
                  <c:v>98</c:v>
                </c:pt>
                <c:pt idx="42">
                  <c:v>20</c:v>
                </c:pt>
                <c:pt idx="43">
                  <c:v>65</c:v>
                </c:pt>
                <c:pt idx="44">
                  <c:v>99</c:v>
                </c:pt>
                <c:pt idx="45">
                  <c:v>100</c:v>
                </c:pt>
                <c:pt idx="46">
                  <c:v>70</c:v>
                </c:pt>
                <c:pt idx="47">
                  <c:v>80</c:v>
                </c:pt>
                <c:pt idx="48">
                  <c:v>100</c:v>
                </c:pt>
                <c:pt idx="49">
                  <c:v>60</c:v>
                </c:pt>
                <c:pt idx="50">
                  <c:v>78</c:v>
                </c:pt>
                <c:pt idx="51">
                  <c:v>58</c:v>
                </c:pt>
                <c:pt idx="52">
                  <c:v>68</c:v>
                </c:pt>
                <c:pt idx="53">
                  <c:v>29</c:v>
                </c:pt>
                <c:pt idx="54">
                  <c:v>75</c:v>
                </c:pt>
                <c:pt idx="55">
                  <c:v>63</c:v>
                </c:pt>
                <c:pt idx="56">
                  <c:v>40</c:v>
                </c:pt>
                <c:pt idx="57">
                  <c:v>34</c:v>
                </c:pt>
                <c:pt idx="58">
                  <c:v>50</c:v>
                </c:pt>
                <c:pt idx="59">
                  <c:v>25</c:v>
                </c:pt>
                <c:pt idx="60">
                  <c:v>40</c:v>
                </c:pt>
                <c:pt idx="61">
                  <c:v>10</c:v>
                </c:pt>
                <c:pt idx="62">
                  <c:v>32</c:v>
                </c:pt>
                <c:pt idx="63">
                  <c:v>45</c:v>
                </c:pt>
                <c:pt idx="64">
                  <c:v>90</c:v>
                </c:pt>
                <c:pt idx="65">
                  <c:v>1</c:v>
                </c:pt>
                <c:pt idx="66">
                  <c:v>25</c:v>
                </c:pt>
                <c:pt idx="67">
                  <c:v>10</c:v>
                </c:pt>
                <c:pt idx="68">
                  <c:v>65</c:v>
                </c:pt>
                <c:pt idx="69">
                  <c:v>100</c:v>
                </c:pt>
                <c:pt idx="70">
                  <c:v>23</c:v>
                </c:pt>
              </c:numCache>
            </c:numRef>
          </c:xVal>
          <c:yVal>
            <c:numRef>
              <c:f>Tstorm!$L$2:$L$72</c:f>
              <c:numCache>
                <c:formatCode>0.00</c:formatCode>
                <c:ptCount val="71"/>
                <c:pt idx="0">
                  <c:v>2</c:v>
                </c:pt>
                <c:pt idx="1">
                  <c:v>0.4</c:v>
                </c:pt>
                <c:pt idx="2">
                  <c:v>1.89</c:v>
                </c:pt>
                <c:pt idx="3">
                  <c:v>0.12</c:v>
                </c:pt>
                <c:pt idx="4">
                  <c:v>1.7</c:v>
                </c:pt>
                <c:pt idx="5" formatCode="General">
                  <c:v>0.16</c:v>
                </c:pt>
                <c:pt idx="6">
                  <c:v>0.06</c:v>
                </c:pt>
                <c:pt idx="7">
                  <c:v>0.38</c:v>
                </c:pt>
                <c:pt idx="8">
                  <c:v>0.02</c:v>
                </c:pt>
                <c:pt idx="9">
                  <c:v>1.1000000000000001</c:v>
                </c:pt>
                <c:pt idx="10">
                  <c:v>0.46</c:v>
                </c:pt>
                <c:pt idx="11">
                  <c:v>1.58</c:v>
                </c:pt>
                <c:pt idx="12">
                  <c:v>2.1</c:v>
                </c:pt>
                <c:pt idx="13">
                  <c:v>0.17</c:v>
                </c:pt>
                <c:pt idx="14">
                  <c:v>0.9</c:v>
                </c:pt>
                <c:pt idx="15">
                  <c:v>1.7</c:v>
                </c:pt>
                <c:pt idx="16">
                  <c:v>1.3</c:v>
                </c:pt>
                <c:pt idx="17">
                  <c:v>1</c:v>
                </c:pt>
                <c:pt idx="18">
                  <c:v>0.4</c:v>
                </c:pt>
                <c:pt idx="19">
                  <c:v>1.2</c:v>
                </c:pt>
                <c:pt idx="20">
                  <c:v>0.72</c:v>
                </c:pt>
                <c:pt idx="21">
                  <c:v>1.2</c:v>
                </c:pt>
                <c:pt idx="22">
                  <c:v>0.94</c:v>
                </c:pt>
                <c:pt idx="23">
                  <c:v>1.55</c:v>
                </c:pt>
                <c:pt idx="24" formatCode="General">
                  <c:v>2.9</c:v>
                </c:pt>
                <c:pt idx="25">
                  <c:v>0.2</c:v>
                </c:pt>
                <c:pt idx="26">
                  <c:v>1</c:v>
                </c:pt>
                <c:pt idx="27">
                  <c:v>0.28999999999999998</c:v>
                </c:pt>
                <c:pt idx="28">
                  <c:v>1.6</c:v>
                </c:pt>
                <c:pt idx="29">
                  <c:v>0.8</c:v>
                </c:pt>
                <c:pt idx="30">
                  <c:v>0.94</c:v>
                </c:pt>
                <c:pt idx="31">
                  <c:v>1</c:v>
                </c:pt>
                <c:pt idx="32">
                  <c:v>0.01</c:v>
                </c:pt>
                <c:pt idx="33">
                  <c:v>0.55000000000000004</c:v>
                </c:pt>
                <c:pt idx="34">
                  <c:v>1.8</c:v>
                </c:pt>
                <c:pt idx="35">
                  <c:v>0.96</c:v>
                </c:pt>
                <c:pt idx="36">
                  <c:v>0.76</c:v>
                </c:pt>
                <c:pt idx="37">
                  <c:v>0.5</c:v>
                </c:pt>
                <c:pt idx="38">
                  <c:v>0.21</c:v>
                </c:pt>
                <c:pt idx="39">
                  <c:v>0.62</c:v>
                </c:pt>
                <c:pt idx="40">
                  <c:v>0.5</c:v>
                </c:pt>
                <c:pt idx="41">
                  <c:v>1.1599999999999999</c:v>
                </c:pt>
                <c:pt idx="42">
                  <c:v>0.5</c:v>
                </c:pt>
                <c:pt idx="43">
                  <c:v>0.05</c:v>
                </c:pt>
                <c:pt idx="44">
                  <c:v>0.8</c:v>
                </c:pt>
                <c:pt idx="45">
                  <c:v>2.72</c:v>
                </c:pt>
                <c:pt idx="46">
                  <c:v>1.08</c:v>
                </c:pt>
                <c:pt idx="47">
                  <c:v>1.77</c:v>
                </c:pt>
                <c:pt idx="48">
                  <c:v>0.9</c:v>
                </c:pt>
                <c:pt idx="49">
                  <c:v>0.36</c:v>
                </c:pt>
                <c:pt idx="50">
                  <c:v>0.32</c:v>
                </c:pt>
                <c:pt idx="51">
                  <c:v>0.75</c:v>
                </c:pt>
                <c:pt idx="52">
                  <c:v>1.3</c:v>
                </c:pt>
                <c:pt idx="53">
                  <c:v>0.04</c:v>
                </c:pt>
                <c:pt idx="54">
                  <c:v>0.02</c:v>
                </c:pt>
                <c:pt idx="55">
                  <c:v>0.7</c:v>
                </c:pt>
                <c:pt idx="56">
                  <c:v>0.2</c:v>
                </c:pt>
                <c:pt idx="57">
                  <c:v>0.68</c:v>
                </c:pt>
                <c:pt idx="58">
                  <c:v>0.35</c:v>
                </c:pt>
                <c:pt idx="59">
                  <c:v>0.04</c:v>
                </c:pt>
                <c:pt idx="60">
                  <c:v>0.36</c:v>
                </c:pt>
                <c:pt idx="61">
                  <c:v>0.02</c:v>
                </c:pt>
                <c:pt idx="62">
                  <c:v>0.28000000000000003</c:v>
                </c:pt>
                <c:pt idx="63">
                  <c:v>0.28000000000000003</c:v>
                </c:pt>
                <c:pt idx="64">
                  <c:v>4</c:v>
                </c:pt>
                <c:pt idx="65">
                  <c:v>0.41</c:v>
                </c:pt>
                <c:pt idx="66">
                  <c:v>1.95</c:v>
                </c:pt>
                <c:pt idx="67">
                  <c:v>0.02</c:v>
                </c:pt>
                <c:pt idx="68">
                  <c:v>0.37</c:v>
                </c:pt>
                <c:pt idx="69">
                  <c:v>1.05</c:v>
                </c:pt>
                <c:pt idx="70">
                  <c:v>0.28000000000000003</c:v>
                </c:pt>
              </c:numCache>
            </c:numRef>
          </c:yVal>
          <c:smooth val="0"/>
          <c:extLst>
            <c:ext xmlns:c16="http://schemas.microsoft.com/office/drawing/2014/chart" uri="{C3380CC4-5D6E-409C-BE32-E72D297353CC}">
              <c16:uniqueId val="{00000003-CA6F-4A22-9BB5-919DAF04197D}"/>
            </c:ext>
          </c:extLst>
        </c:ser>
        <c:dLbls>
          <c:showLegendKey val="0"/>
          <c:showVal val="0"/>
          <c:showCatName val="0"/>
          <c:showSerName val="0"/>
          <c:showPercent val="0"/>
          <c:showBubbleSize val="0"/>
        </c:dLbls>
        <c:axId val="719714488"/>
        <c:axId val="719712520"/>
      </c:scatterChart>
      <c:valAx>
        <c:axId val="719714488"/>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dirty="0">
                    <a:solidFill>
                      <a:schemeClr val="bg1"/>
                    </a:solidFill>
                  </a:rPr>
                  <a:t>Peak Soil</a:t>
                </a:r>
                <a:r>
                  <a:rPr lang="en-US" sz="1200" baseline="0" dirty="0">
                    <a:solidFill>
                      <a:schemeClr val="bg1"/>
                    </a:solidFill>
                  </a:rPr>
                  <a:t> Moisture Percentile</a:t>
                </a:r>
                <a:endParaRPr lang="en-US" sz="1200" dirty="0">
                  <a:solidFill>
                    <a:schemeClr val="bg1"/>
                  </a:solidFill>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719712520"/>
        <c:crosses val="autoZero"/>
        <c:crossBetween val="midCat"/>
      </c:valAx>
      <c:valAx>
        <c:axId val="719712520"/>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a:solidFill>
                      <a:schemeClr val="bg1"/>
                    </a:solidFill>
                  </a:rPr>
                  <a:t>Total Rainfall</a:t>
                </a:r>
                <a:r>
                  <a:rPr lang="en-US" sz="1200" baseline="0">
                    <a:solidFill>
                      <a:schemeClr val="bg1"/>
                    </a:solidFill>
                  </a:rPr>
                  <a:t> (in)</a:t>
                </a:r>
                <a:endParaRPr lang="en-US" sz="1200">
                  <a:solidFill>
                    <a:schemeClr val="bg1"/>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719714488"/>
        <c:crosses val="autoZero"/>
        <c:crossBetween val="midCat"/>
      </c:valAx>
      <c:spPr>
        <a:solidFill>
          <a:schemeClr val="tx1"/>
        </a:solidFill>
        <a:ln>
          <a:noFill/>
        </a:ln>
        <a:effectLst/>
      </c:spPr>
    </c:plotArea>
    <c:legend>
      <c:legendPos val="r"/>
      <c:layout>
        <c:manualLayout>
          <c:xMode val="edge"/>
          <c:yMode val="edge"/>
          <c:x val="0.69988953311856161"/>
          <c:y val="0.27167959558912708"/>
          <c:w val="0.28215622879802921"/>
          <c:h val="0.4834034357459236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baseline="0" dirty="0">
                <a:solidFill>
                  <a:schemeClr val="bg1"/>
                </a:solidFill>
                <a:effectLst/>
              </a:rPr>
              <a:t>Thunderstorm Events</a:t>
            </a:r>
            <a:endParaRPr lang="en-US" dirty="0">
              <a:solidFill>
                <a:schemeClr val="bg1"/>
              </a:solidFill>
              <a:effectLst/>
            </a:endParaRPr>
          </a:p>
        </c:rich>
      </c:tx>
      <c:layout>
        <c:manualLayout>
          <c:xMode val="edge"/>
          <c:yMode val="edge"/>
          <c:x val="0.23002676156565197"/>
          <c:y val="2.6815425415111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2656106435013686"/>
          <c:y val="0.14577588427560345"/>
          <c:w val="0.52228792284795378"/>
          <c:h val="0.6611667771659262"/>
        </c:manualLayout>
      </c:layout>
      <c:scatterChart>
        <c:scatterStyle val="lineMarker"/>
        <c:varyColors val="0"/>
        <c:ser>
          <c:idx val="0"/>
          <c:order val="0"/>
          <c:tx>
            <c:v>Peak below 100th Percentile</c:v>
          </c:tx>
          <c:spPr>
            <a:ln w="25400" cap="rnd">
              <a:noFill/>
              <a:round/>
            </a:ln>
            <a:effectLst/>
          </c:spPr>
          <c:marker>
            <c:symbol val="circle"/>
            <c:size val="5"/>
            <c:spPr>
              <a:solidFill>
                <a:srgbClr val="0070C0"/>
              </a:solidFill>
              <a:ln w="9525">
                <a:solidFill>
                  <a:schemeClr val="accent1"/>
                </a:solidFill>
              </a:ln>
              <a:effectLst/>
            </c:spPr>
          </c:marker>
          <c:trendline>
            <c:spPr>
              <a:ln w="19050" cap="rnd">
                <a:solidFill>
                  <a:srgbClr val="0070C0"/>
                </a:solidFill>
                <a:prstDash val="sysDot"/>
              </a:ln>
              <a:effectLst/>
            </c:spPr>
            <c:trendlineType val="linear"/>
            <c:dispRSqr val="0"/>
            <c:dispEq val="0"/>
          </c:trendline>
          <c:xVal>
            <c:numRef>
              <c:f>Tstorm!$AG$2:$AG$65</c:f>
              <c:numCache>
                <c:formatCode>0.00</c:formatCode>
                <c:ptCount val="64"/>
                <c:pt idx="0">
                  <c:v>2</c:v>
                </c:pt>
                <c:pt idx="1">
                  <c:v>0.4</c:v>
                </c:pt>
                <c:pt idx="2">
                  <c:v>1.89</c:v>
                </c:pt>
                <c:pt idx="3">
                  <c:v>0.12</c:v>
                </c:pt>
                <c:pt idx="4">
                  <c:v>1.7</c:v>
                </c:pt>
                <c:pt idx="5" formatCode="General">
                  <c:v>0.16</c:v>
                </c:pt>
                <c:pt idx="6">
                  <c:v>0.06</c:v>
                </c:pt>
                <c:pt idx="7">
                  <c:v>0.38</c:v>
                </c:pt>
                <c:pt idx="8">
                  <c:v>0.02</c:v>
                </c:pt>
                <c:pt idx="9">
                  <c:v>0.46</c:v>
                </c:pt>
                <c:pt idx="10">
                  <c:v>1.58</c:v>
                </c:pt>
                <c:pt idx="11">
                  <c:v>2.1</c:v>
                </c:pt>
                <c:pt idx="12">
                  <c:v>0.17</c:v>
                </c:pt>
                <c:pt idx="13">
                  <c:v>0.9</c:v>
                </c:pt>
                <c:pt idx="14">
                  <c:v>1.7</c:v>
                </c:pt>
                <c:pt idx="15">
                  <c:v>1.3</c:v>
                </c:pt>
                <c:pt idx="16">
                  <c:v>1</c:v>
                </c:pt>
                <c:pt idx="17">
                  <c:v>0.4</c:v>
                </c:pt>
                <c:pt idx="18">
                  <c:v>1.2</c:v>
                </c:pt>
                <c:pt idx="19">
                  <c:v>0.72</c:v>
                </c:pt>
                <c:pt idx="20">
                  <c:v>1.2</c:v>
                </c:pt>
                <c:pt idx="21">
                  <c:v>0.94</c:v>
                </c:pt>
                <c:pt idx="22">
                  <c:v>1.55</c:v>
                </c:pt>
                <c:pt idx="23">
                  <c:v>0.2</c:v>
                </c:pt>
                <c:pt idx="24">
                  <c:v>1</c:v>
                </c:pt>
                <c:pt idx="25">
                  <c:v>0.28999999999999998</c:v>
                </c:pt>
                <c:pt idx="26">
                  <c:v>1.6</c:v>
                </c:pt>
                <c:pt idx="27">
                  <c:v>0.8</c:v>
                </c:pt>
                <c:pt idx="28">
                  <c:v>0.94</c:v>
                </c:pt>
                <c:pt idx="29">
                  <c:v>0.01</c:v>
                </c:pt>
                <c:pt idx="30">
                  <c:v>0.55000000000000004</c:v>
                </c:pt>
                <c:pt idx="31">
                  <c:v>0.96</c:v>
                </c:pt>
                <c:pt idx="32">
                  <c:v>0.76</c:v>
                </c:pt>
                <c:pt idx="33">
                  <c:v>0.5</c:v>
                </c:pt>
                <c:pt idx="34">
                  <c:v>0.21</c:v>
                </c:pt>
                <c:pt idx="35">
                  <c:v>0.62</c:v>
                </c:pt>
                <c:pt idx="36">
                  <c:v>0.5</c:v>
                </c:pt>
                <c:pt idx="37">
                  <c:v>1.1599999999999999</c:v>
                </c:pt>
                <c:pt idx="38">
                  <c:v>0.5</c:v>
                </c:pt>
                <c:pt idx="39">
                  <c:v>0.05</c:v>
                </c:pt>
                <c:pt idx="40">
                  <c:v>0.8</c:v>
                </c:pt>
                <c:pt idx="41">
                  <c:v>1.08</c:v>
                </c:pt>
                <c:pt idx="42">
                  <c:v>1.77</c:v>
                </c:pt>
                <c:pt idx="43">
                  <c:v>0.36</c:v>
                </c:pt>
                <c:pt idx="44">
                  <c:v>0.32</c:v>
                </c:pt>
                <c:pt idx="45">
                  <c:v>0.75</c:v>
                </c:pt>
                <c:pt idx="46">
                  <c:v>1.3</c:v>
                </c:pt>
                <c:pt idx="47">
                  <c:v>0.04</c:v>
                </c:pt>
                <c:pt idx="48">
                  <c:v>0.02</c:v>
                </c:pt>
                <c:pt idx="49">
                  <c:v>0.7</c:v>
                </c:pt>
                <c:pt idx="50">
                  <c:v>0.2</c:v>
                </c:pt>
                <c:pt idx="51">
                  <c:v>0.68</c:v>
                </c:pt>
                <c:pt idx="52">
                  <c:v>0.35</c:v>
                </c:pt>
                <c:pt idx="53">
                  <c:v>0.04</c:v>
                </c:pt>
                <c:pt idx="54">
                  <c:v>0.36</c:v>
                </c:pt>
                <c:pt idx="55">
                  <c:v>0.02</c:v>
                </c:pt>
                <c:pt idx="56">
                  <c:v>0.28000000000000003</c:v>
                </c:pt>
                <c:pt idx="57">
                  <c:v>0.28000000000000003</c:v>
                </c:pt>
                <c:pt idx="58">
                  <c:v>4</c:v>
                </c:pt>
                <c:pt idx="59">
                  <c:v>0.41</c:v>
                </c:pt>
                <c:pt idx="60">
                  <c:v>1.95</c:v>
                </c:pt>
                <c:pt idx="61">
                  <c:v>0.02</c:v>
                </c:pt>
                <c:pt idx="62">
                  <c:v>0.37</c:v>
                </c:pt>
                <c:pt idx="63">
                  <c:v>0.28000000000000003</c:v>
                </c:pt>
              </c:numCache>
            </c:numRef>
          </c:xVal>
          <c:yVal>
            <c:numRef>
              <c:f>Tstorm!$AF$2:$AF$65</c:f>
              <c:numCache>
                <c:formatCode>0</c:formatCode>
                <c:ptCount val="64"/>
                <c:pt idx="0">
                  <c:v>64</c:v>
                </c:pt>
                <c:pt idx="1">
                  <c:v>3</c:v>
                </c:pt>
                <c:pt idx="2">
                  <c:v>80</c:v>
                </c:pt>
                <c:pt idx="3">
                  <c:v>0</c:v>
                </c:pt>
                <c:pt idx="4">
                  <c:v>35</c:v>
                </c:pt>
                <c:pt idx="5">
                  <c:v>0</c:v>
                </c:pt>
                <c:pt idx="6">
                  <c:v>0</c:v>
                </c:pt>
                <c:pt idx="7">
                  <c:v>12</c:v>
                </c:pt>
                <c:pt idx="8">
                  <c:v>1</c:v>
                </c:pt>
                <c:pt idx="9">
                  <c:v>10</c:v>
                </c:pt>
                <c:pt idx="10">
                  <c:v>33</c:v>
                </c:pt>
                <c:pt idx="11">
                  <c:v>35</c:v>
                </c:pt>
                <c:pt idx="12">
                  <c:v>3</c:v>
                </c:pt>
                <c:pt idx="13">
                  <c:v>3</c:v>
                </c:pt>
                <c:pt idx="14">
                  <c:v>30</c:v>
                </c:pt>
                <c:pt idx="15">
                  <c:v>12</c:v>
                </c:pt>
                <c:pt idx="16">
                  <c:v>2</c:v>
                </c:pt>
                <c:pt idx="17">
                  <c:v>0</c:v>
                </c:pt>
                <c:pt idx="18">
                  <c:v>0</c:v>
                </c:pt>
                <c:pt idx="19">
                  <c:v>40</c:v>
                </c:pt>
                <c:pt idx="20">
                  <c:v>2</c:v>
                </c:pt>
                <c:pt idx="21">
                  <c:v>35</c:v>
                </c:pt>
                <c:pt idx="22">
                  <c:v>60</c:v>
                </c:pt>
                <c:pt idx="23">
                  <c:v>4</c:v>
                </c:pt>
                <c:pt idx="24">
                  <c:v>27</c:v>
                </c:pt>
                <c:pt idx="25">
                  <c:v>35</c:v>
                </c:pt>
                <c:pt idx="26">
                  <c:v>20</c:v>
                </c:pt>
                <c:pt idx="27">
                  <c:v>33</c:v>
                </c:pt>
                <c:pt idx="28">
                  <c:v>35</c:v>
                </c:pt>
                <c:pt idx="29">
                  <c:v>0</c:v>
                </c:pt>
                <c:pt idx="30">
                  <c:v>20</c:v>
                </c:pt>
                <c:pt idx="31">
                  <c:v>12</c:v>
                </c:pt>
                <c:pt idx="32">
                  <c:v>20</c:v>
                </c:pt>
                <c:pt idx="33">
                  <c:v>60</c:v>
                </c:pt>
                <c:pt idx="34">
                  <c:v>12</c:v>
                </c:pt>
                <c:pt idx="35">
                  <c:v>38</c:v>
                </c:pt>
                <c:pt idx="36">
                  <c:v>0</c:v>
                </c:pt>
                <c:pt idx="37">
                  <c:v>48</c:v>
                </c:pt>
                <c:pt idx="38">
                  <c:v>18</c:v>
                </c:pt>
                <c:pt idx="39">
                  <c:v>5</c:v>
                </c:pt>
                <c:pt idx="40">
                  <c:v>0</c:v>
                </c:pt>
                <c:pt idx="41">
                  <c:v>0</c:v>
                </c:pt>
                <c:pt idx="42">
                  <c:v>5</c:v>
                </c:pt>
                <c:pt idx="43">
                  <c:v>15</c:v>
                </c:pt>
                <c:pt idx="44">
                  <c:v>15</c:v>
                </c:pt>
                <c:pt idx="45">
                  <c:v>26</c:v>
                </c:pt>
                <c:pt idx="46">
                  <c:v>6</c:v>
                </c:pt>
                <c:pt idx="47">
                  <c:v>0</c:v>
                </c:pt>
                <c:pt idx="48">
                  <c:v>0</c:v>
                </c:pt>
                <c:pt idx="49">
                  <c:v>3</c:v>
                </c:pt>
                <c:pt idx="50">
                  <c:v>12</c:v>
                </c:pt>
                <c:pt idx="51">
                  <c:v>16</c:v>
                </c:pt>
                <c:pt idx="52">
                  <c:v>5</c:v>
                </c:pt>
                <c:pt idx="53">
                  <c:v>0</c:v>
                </c:pt>
                <c:pt idx="54">
                  <c:v>10</c:v>
                </c:pt>
                <c:pt idx="55">
                  <c:v>0</c:v>
                </c:pt>
                <c:pt idx="56">
                  <c:v>4</c:v>
                </c:pt>
                <c:pt idx="57">
                  <c:v>7</c:v>
                </c:pt>
                <c:pt idx="58">
                  <c:v>85</c:v>
                </c:pt>
                <c:pt idx="59">
                  <c:v>0</c:v>
                </c:pt>
                <c:pt idx="60">
                  <c:v>23</c:v>
                </c:pt>
                <c:pt idx="61">
                  <c:v>0</c:v>
                </c:pt>
                <c:pt idx="62">
                  <c:v>40</c:v>
                </c:pt>
                <c:pt idx="63">
                  <c:v>4</c:v>
                </c:pt>
              </c:numCache>
            </c:numRef>
          </c:yVal>
          <c:smooth val="0"/>
          <c:extLst>
            <c:ext xmlns:c16="http://schemas.microsoft.com/office/drawing/2014/chart" uri="{C3380CC4-5D6E-409C-BE32-E72D297353CC}">
              <c16:uniqueId val="{00000001-2A54-434C-82AB-445528A43E8E}"/>
            </c:ext>
          </c:extLst>
        </c:ser>
        <c:ser>
          <c:idx val="1"/>
          <c:order val="1"/>
          <c:tx>
            <c:v>Peak reached 100th Percentile</c:v>
          </c:tx>
          <c:spPr>
            <a:ln w="25400" cap="rnd">
              <a:noFill/>
              <a:round/>
            </a:ln>
            <a:effectLst/>
          </c:spPr>
          <c:marker>
            <c:symbol val="circle"/>
            <c:size val="5"/>
            <c:spPr>
              <a:solidFill>
                <a:srgbClr val="FF9900"/>
              </a:solidFill>
              <a:ln w="9525">
                <a:noFill/>
              </a:ln>
              <a:effectLst/>
            </c:spPr>
          </c:marker>
          <c:trendline>
            <c:spPr>
              <a:ln w="19050" cap="rnd">
                <a:solidFill>
                  <a:srgbClr val="FF9900"/>
                </a:solidFill>
                <a:prstDash val="sysDot"/>
              </a:ln>
              <a:effectLst/>
            </c:spPr>
            <c:trendlineType val="linear"/>
            <c:dispRSqr val="0"/>
            <c:dispEq val="0"/>
          </c:trendline>
          <c:xVal>
            <c:numRef>
              <c:f>Tstorm!$AJ$2:$AJ$8</c:f>
              <c:numCache>
                <c:formatCode>General</c:formatCode>
                <c:ptCount val="7"/>
                <c:pt idx="0" formatCode="0.00">
                  <c:v>1.1000000000000001</c:v>
                </c:pt>
                <c:pt idx="1">
                  <c:v>2.9</c:v>
                </c:pt>
                <c:pt idx="2" formatCode="0.00">
                  <c:v>1</c:v>
                </c:pt>
                <c:pt idx="3" formatCode="0.00">
                  <c:v>1.8</c:v>
                </c:pt>
                <c:pt idx="4" formatCode="0.00">
                  <c:v>2.72</c:v>
                </c:pt>
                <c:pt idx="5" formatCode="0.00">
                  <c:v>0.9</c:v>
                </c:pt>
                <c:pt idx="6" formatCode="0.00">
                  <c:v>1.05</c:v>
                </c:pt>
              </c:numCache>
            </c:numRef>
          </c:xVal>
          <c:yVal>
            <c:numRef>
              <c:f>Tstorm!$AI$2:$AI$8</c:f>
              <c:numCache>
                <c:formatCode>0</c:formatCode>
                <c:ptCount val="7"/>
                <c:pt idx="0">
                  <c:v>78</c:v>
                </c:pt>
                <c:pt idx="1">
                  <c:v>12</c:v>
                </c:pt>
                <c:pt idx="2">
                  <c:v>5</c:v>
                </c:pt>
                <c:pt idx="3">
                  <c:v>70</c:v>
                </c:pt>
                <c:pt idx="4">
                  <c:v>60</c:v>
                </c:pt>
                <c:pt idx="5">
                  <c:v>22</c:v>
                </c:pt>
                <c:pt idx="6">
                  <c:v>30</c:v>
                </c:pt>
              </c:numCache>
            </c:numRef>
          </c:yVal>
          <c:smooth val="0"/>
          <c:extLst>
            <c:ext xmlns:c16="http://schemas.microsoft.com/office/drawing/2014/chart" uri="{C3380CC4-5D6E-409C-BE32-E72D297353CC}">
              <c16:uniqueId val="{00000003-2A54-434C-82AB-445528A43E8E}"/>
            </c:ext>
          </c:extLst>
        </c:ser>
        <c:dLbls>
          <c:showLegendKey val="0"/>
          <c:showVal val="0"/>
          <c:showCatName val="0"/>
          <c:showSerName val="0"/>
          <c:showPercent val="0"/>
          <c:showBubbleSize val="0"/>
        </c:dLbls>
        <c:axId val="388832368"/>
        <c:axId val="388829088"/>
      </c:scatterChart>
      <c:valAx>
        <c:axId val="388832368"/>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a:solidFill>
                      <a:schemeClr val="bg1"/>
                    </a:solidFill>
                  </a:rPr>
                  <a:t>Total Rainfall (in)</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388829088"/>
        <c:crosses val="autoZero"/>
        <c:crossBetween val="midCat"/>
      </c:valAx>
      <c:valAx>
        <c:axId val="388829088"/>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sz="1200">
                    <a:solidFill>
                      <a:schemeClr val="bg1"/>
                    </a:solidFill>
                  </a:rPr>
                  <a:t>Soil Moisture Change</a:t>
                </a:r>
              </a:p>
              <a:p>
                <a:pPr>
                  <a:defRPr>
                    <a:solidFill>
                      <a:schemeClr val="bg1"/>
                    </a:solidFill>
                  </a:defRPr>
                </a:pPr>
                <a:r>
                  <a:rPr lang="en-US" sz="1200">
                    <a:solidFill>
                      <a:schemeClr val="bg1"/>
                    </a:solidFill>
                  </a:rPr>
                  <a:t> (Peak-Starting)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38883236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baseline="0" dirty="0">
                <a:solidFill>
                  <a:schemeClr val="bg1"/>
                </a:solidFill>
                <a:effectLst/>
              </a:rPr>
              <a:t>Widespread Events</a:t>
            </a:r>
            <a:endParaRPr lang="en-US" dirty="0">
              <a:solidFill>
                <a:schemeClr val="bg1"/>
              </a:solidFill>
              <a:effectLst/>
            </a:endParaRPr>
          </a:p>
        </c:rich>
      </c:tx>
      <c:layout>
        <c:manualLayout>
          <c:xMode val="edge"/>
          <c:yMode val="edge"/>
          <c:x val="0.26358479057653927"/>
          <c:y val="5.59406422887418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3293282168859066"/>
          <c:y val="0.16478651869386504"/>
          <c:w val="0.52306264431573279"/>
          <c:h val="0.63217641486554554"/>
        </c:manualLayout>
      </c:layout>
      <c:scatterChart>
        <c:scatterStyle val="lineMarker"/>
        <c:varyColors val="0"/>
        <c:ser>
          <c:idx val="0"/>
          <c:order val="0"/>
          <c:tx>
            <c:v>Peak below 100th Percentile</c:v>
          </c:tx>
          <c:spPr>
            <a:ln w="25400" cap="rnd">
              <a:noFill/>
              <a:round/>
            </a:ln>
            <a:effectLst/>
          </c:spPr>
          <c:marker>
            <c:symbol val="circle"/>
            <c:size val="5"/>
            <c:spPr>
              <a:solidFill>
                <a:srgbClr val="0070C0"/>
              </a:solidFill>
              <a:ln w="9525">
                <a:noFill/>
              </a:ln>
              <a:effectLst/>
            </c:spPr>
          </c:marker>
          <c:trendline>
            <c:spPr>
              <a:ln w="19050" cap="rnd">
                <a:solidFill>
                  <a:srgbClr val="0070C0"/>
                </a:solidFill>
                <a:prstDash val="sysDot"/>
              </a:ln>
              <a:effectLst/>
            </c:spPr>
            <c:trendlineType val="linear"/>
            <c:dispRSqr val="0"/>
            <c:dispEq val="0"/>
          </c:trendline>
          <c:xVal>
            <c:numRef>
              <c:f>Widespread!$AN$2:$AN$42</c:f>
              <c:numCache>
                <c:formatCode>0.00</c:formatCode>
                <c:ptCount val="41"/>
                <c:pt idx="0">
                  <c:v>2.5</c:v>
                </c:pt>
                <c:pt idx="1">
                  <c:v>1.3</c:v>
                </c:pt>
                <c:pt idx="2">
                  <c:v>0.8</c:v>
                </c:pt>
                <c:pt idx="3">
                  <c:v>2</c:v>
                </c:pt>
                <c:pt idx="4">
                  <c:v>0.55000000000000004</c:v>
                </c:pt>
                <c:pt idx="5">
                  <c:v>2.2000000000000002</c:v>
                </c:pt>
                <c:pt idx="6">
                  <c:v>2.4</c:v>
                </c:pt>
                <c:pt idx="7">
                  <c:v>0.8</c:v>
                </c:pt>
                <c:pt idx="8">
                  <c:v>1.4</c:v>
                </c:pt>
                <c:pt idx="9">
                  <c:v>0.7</c:v>
                </c:pt>
                <c:pt idx="10">
                  <c:v>0.28000000000000003</c:v>
                </c:pt>
                <c:pt idx="11">
                  <c:v>1</c:v>
                </c:pt>
                <c:pt idx="12">
                  <c:v>0.4</c:v>
                </c:pt>
                <c:pt idx="13" formatCode="General">
                  <c:v>1</c:v>
                </c:pt>
                <c:pt idx="14" formatCode="General">
                  <c:v>0.7</c:v>
                </c:pt>
                <c:pt idx="15">
                  <c:v>0.9</c:v>
                </c:pt>
                <c:pt idx="16">
                  <c:v>4.13</c:v>
                </c:pt>
                <c:pt idx="17">
                  <c:v>3.3</c:v>
                </c:pt>
                <c:pt idx="18">
                  <c:v>2.15</c:v>
                </c:pt>
                <c:pt idx="19">
                  <c:v>1.9</c:v>
                </c:pt>
                <c:pt idx="20" formatCode="General">
                  <c:v>3.1</c:v>
                </c:pt>
                <c:pt idx="21">
                  <c:v>3</c:v>
                </c:pt>
                <c:pt idx="22">
                  <c:v>0.7</c:v>
                </c:pt>
                <c:pt idx="23">
                  <c:v>1.2</c:v>
                </c:pt>
                <c:pt idx="24">
                  <c:v>0.35</c:v>
                </c:pt>
                <c:pt idx="25">
                  <c:v>2.15</c:v>
                </c:pt>
                <c:pt idx="26">
                  <c:v>1.3</c:v>
                </c:pt>
                <c:pt idx="27">
                  <c:v>1.2</c:v>
                </c:pt>
                <c:pt idx="28" formatCode="General">
                  <c:v>0.14000000000000001</c:v>
                </c:pt>
                <c:pt idx="29">
                  <c:v>1.8</c:v>
                </c:pt>
                <c:pt idx="30">
                  <c:v>0.7</c:v>
                </c:pt>
                <c:pt idx="31">
                  <c:v>3.2</c:v>
                </c:pt>
                <c:pt idx="32">
                  <c:v>1.25</c:v>
                </c:pt>
                <c:pt idx="33">
                  <c:v>0.26</c:v>
                </c:pt>
                <c:pt idx="34">
                  <c:v>1.25</c:v>
                </c:pt>
                <c:pt idx="35">
                  <c:v>0.6</c:v>
                </c:pt>
                <c:pt idx="36">
                  <c:v>0.6</c:v>
                </c:pt>
                <c:pt idx="37">
                  <c:v>1.9</c:v>
                </c:pt>
                <c:pt idx="38">
                  <c:v>2.1</c:v>
                </c:pt>
                <c:pt idx="39">
                  <c:v>2.5499999999999998</c:v>
                </c:pt>
                <c:pt idx="40">
                  <c:v>1</c:v>
                </c:pt>
              </c:numCache>
            </c:numRef>
          </c:xVal>
          <c:yVal>
            <c:numRef>
              <c:f>Widespread!$AM$2:$AM$42</c:f>
              <c:numCache>
                <c:formatCode>0</c:formatCode>
                <c:ptCount val="41"/>
                <c:pt idx="0">
                  <c:v>11</c:v>
                </c:pt>
                <c:pt idx="1">
                  <c:v>55</c:v>
                </c:pt>
                <c:pt idx="2">
                  <c:v>14</c:v>
                </c:pt>
                <c:pt idx="3">
                  <c:v>40</c:v>
                </c:pt>
                <c:pt idx="4">
                  <c:v>8</c:v>
                </c:pt>
                <c:pt idx="5">
                  <c:v>65</c:v>
                </c:pt>
                <c:pt idx="6">
                  <c:v>2</c:v>
                </c:pt>
                <c:pt idx="7">
                  <c:v>0</c:v>
                </c:pt>
                <c:pt idx="8">
                  <c:v>2</c:v>
                </c:pt>
                <c:pt idx="9">
                  <c:v>9</c:v>
                </c:pt>
                <c:pt idx="10">
                  <c:v>29</c:v>
                </c:pt>
                <c:pt idx="11">
                  <c:v>30</c:v>
                </c:pt>
                <c:pt idx="12">
                  <c:v>0</c:v>
                </c:pt>
                <c:pt idx="13">
                  <c:v>30</c:v>
                </c:pt>
                <c:pt idx="14">
                  <c:v>37</c:v>
                </c:pt>
                <c:pt idx="15">
                  <c:v>5</c:v>
                </c:pt>
                <c:pt idx="16">
                  <c:v>43</c:v>
                </c:pt>
                <c:pt idx="17">
                  <c:v>23</c:v>
                </c:pt>
                <c:pt idx="18">
                  <c:v>41</c:v>
                </c:pt>
                <c:pt idx="19">
                  <c:v>55</c:v>
                </c:pt>
                <c:pt idx="20">
                  <c:v>50</c:v>
                </c:pt>
                <c:pt idx="21">
                  <c:v>34</c:v>
                </c:pt>
                <c:pt idx="22">
                  <c:v>54</c:v>
                </c:pt>
                <c:pt idx="23">
                  <c:v>3</c:v>
                </c:pt>
                <c:pt idx="24">
                  <c:v>54</c:v>
                </c:pt>
                <c:pt idx="25">
                  <c:v>0</c:v>
                </c:pt>
                <c:pt idx="26">
                  <c:v>14</c:v>
                </c:pt>
                <c:pt idx="27">
                  <c:v>55</c:v>
                </c:pt>
                <c:pt idx="28">
                  <c:v>0</c:v>
                </c:pt>
                <c:pt idx="29">
                  <c:v>33</c:v>
                </c:pt>
                <c:pt idx="30">
                  <c:v>36</c:v>
                </c:pt>
                <c:pt idx="31">
                  <c:v>60</c:v>
                </c:pt>
                <c:pt idx="32">
                  <c:v>64</c:v>
                </c:pt>
                <c:pt idx="33">
                  <c:v>7</c:v>
                </c:pt>
                <c:pt idx="34">
                  <c:v>59</c:v>
                </c:pt>
                <c:pt idx="35">
                  <c:v>0</c:v>
                </c:pt>
                <c:pt idx="36">
                  <c:v>30</c:v>
                </c:pt>
                <c:pt idx="37">
                  <c:v>5</c:v>
                </c:pt>
                <c:pt idx="38">
                  <c:v>6</c:v>
                </c:pt>
                <c:pt idx="39">
                  <c:v>1</c:v>
                </c:pt>
                <c:pt idx="40">
                  <c:v>1</c:v>
                </c:pt>
              </c:numCache>
            </c:numRef>
          </c:yVal>
          <c:smooth val="0"/>
          <c:extLst>
            <c:ext xmlns:c16="http://schemas.microsoft.com/office/drawing/2014/chart" uri="{C3380CC4-5D6E-409C-BE32-E72D297353CC}">
              <c16:uniqueId val="{00000001-0E5F-417F-8761-05A75968783B}"/>
            </c:ext>
          </c:extLst>
        </c:ser>
        <c:ser>
          <c:idx val="1"/>
          <c:order val="1"/>
          <c:tx>
            <c:v>Peak reached 100th Percentile</c:v>
          </c:tx>
          <c:spPr>
            <a:ln w="25400" cap="rnd">
              <a:noFill/>
              <a:round/>
            </a:ln>
            <a:effectLst/>
          </c:spPr>
          <c:marker>
            <c:symbol val="circle"/>
            <c:size val="5"/>
            <c:spPr>
              <a:solidFill>
                <a:srgbClr val="FF9900"/>
              </a:solidFill>
              <a:ln w="9525">
                <a:noFill/>
              </a:ln>
              <a:effectLst/>
            </c:spPr>
          </c:marker>
          <c:trendline>
            <c:spPr>
              <a:ln w="19050" cap="rnd">
                <a:solidFill>
                  <a:srgbClr val="FF9900"/>
                </a:solidFill>
                <a:prstDash val="sysDot"/>
              </a:ln>
              <a:effectLst/>
            </c:spPr>
            <c:trendlineType val="linear"/>
            <c:dispRSqr val="0"/>
            <c:dispEq val="0"/>
          </c:trendline>
          <c:xVal>
            <c:numRef>
              <c:f>Widespread!$AQ$2:$AQ$12</c:f>
              <c:numCache>
                <c:formatCode>0.00</c:formatCode>
                <c:ptCount val="11"/>
                <c:pt idx="0">
                  <c:v>3.8</c:v>
                </c:pt>
                <c:pt idx="1">
                  <c:v>1.6</c:v>
                </c:pt>
                <c:pt idx="2">
                  <c:v>1.3</c:v>
                </c:pt>
                <c:pt idx="3" formatCode="General">
                  <c:v>2.4</c:v>
                </c:pt>
                <c:pt idx="4">
                  <c:v>1.5</c:v>
                </c:pt>
                <c:pt idx="5">
                  <c:v>1.3</c:v>
                </c:pt>
                <c:pt idx="6">
                  <c:v>0.8</c:v>
                </c:pt>
                <c:pt idx="7">
                  <c:v>1.2</c:v>
                </c:pt>
                <c:pt idx="8">
                  <c:v>4.2</c:v>
                </c:pt>
                <c:pt idx="9">
                  <c:v>1.1000000000000001</c:v>
                </c:pt>
                <c:pt idx="10">
                  <c:v>0.7</c:v>
                </c:pt>
              </c:numCache>
            </c:numRef>
          </c:xVal>
          <c:yVal>
            <c:numRef>
              <c:f>Widespread!$AP$2:$AP$12</c:f>
              <c:numCache>
                <c:formatCode>0</c:formatCode>
                <c:ptCount val="11"/>
                <c:pt idx="0">
                  <c:v>65</c:v>
                </c:pt>
                <c:pt idx="1">
                  <c:v>52</c:v>
                </c:pt>
                <c:pt idx="2">
                  <c:v>20</c:v>
                </c:pt>
                <c:pt idx="3">
                  <c:v>30</c:v>
                </c:pt>
                <c:pt idx="4">
                  <c:v>15</c:v>
                </c:pt>
                <c:pt idx="5">
                  <c:v>20</c:v>
                </c:pt>
                <c:pt idx="6">
                  <c:v>32</c:v>
                </c:pt>
                <c:pt idx="7">
                  <c:v>50</c:v>
                </c:pt>
                <c:pt idx="8">
                  <c:v>1</c:v>
                </c:pt>
                <c:pt idx="9">
                  <c:v>20</c:v>
                </c:pt>
                <c:pt idx="10">
                  <c:v>0</c:v>
                </c:pt>
              </c:numCache>
            </c:numRef>
          </c:yVal>
          <c:smooth val="0"/>
          <c:extLst>
            <c:ext xmlns:c16="http://schemas.microsoft.com/office/drawing/2014/chart" uri="{C3380CC4-5D6E-409C-BE32-E72D297353CC}">
              <c16:uniqueId val="{00000003-0E5F-417F-8761-05A75968783B}"/>
            </c:ext>
          </c:extLst>
        </c:ser>
        <c:dLbls>
          <c:showLegendKey val="0"/>
          <c:showVal val="0"/>
          <c:showCatName val="0"/>
          <c:showSerName val="0"/>
          <c:showPercent val="0"/>
          <c:showBubbleSize val="0"/>
        </c:dLbls>
        <c:axId val="666991504"/>
        <c:axId val="666991176"/>
      </c:scatterChart>
      <c:valAx>
        <c:axId val="666991504"/>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a:solidFill>
                      <a:schemeClr val="bg1"/>
                    </a:solidFill>
                  </a:rPr>
                  <a:t>Total Rainfall (in)</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66991176"/>
        <c:crosses val="autoZero"/>
        <c:crossBetween val="midCat"/>
      </c:valAx>
      <c:valAx>
        <c:axId val="666991176"/>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b="0" i="0" baseline="0">
                    <a:solidFill>
                      <a:schemeClr val="bg1"/>
                    </a:solidFill>
                    <a:effectLst/>
                  </a:rPr>
                  <a:t>Soil Moisture Change</a:t>
                </a:r>
                <a:endParaRPr lang="en-US" sz="1200">
                  <a:solidFill>
                    <a:schemeClr val="bg1"/>
                  </a:solidFill>
                  <a:effectLst/>
                </a:endParaRPr>
              </a:p>
              <a:p>
                <a:pPr>
                  <a:defRPr sz="1200">
                    <a:solidFill>
                      <a:schemeClr val="bg1"/>
                    </a:solidFill>
                  </a:defRPr>
                </a:pPr>
                <a:r>
                  <a:rPr lang="en-US" sz="1200" b="0" i="0" baseline="0">
                    <a:solidFill>
                      <a:schemeClr val="bg1"/>
                    </a:solidFill>
                    <a:effectLst/>
                  </a:rPr>
                  <a:t> (Peak-Starting)</a:t>
                </a:r>
                <a:endParaRPr lang="en-US" sz="1200">
                  <a:solidFill>
                    <a:schemeClr val="bg1"/>
                  </a:solidFill>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6699150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baseline="0" dirty="0">
                <a:solidFill>
                  <a:schemeClr val="bg1"/>
                </a:solidFill>
                <a:effectLst/>
              </a:rPr>
              <a:t>Thunderstorm Events</a:t>
            </a:r>
            <a:endParaRPr lang="en-US" dirty="0">
              <a:solidFill>
                <a:schemeClr val="bg1"/>
              </a:solidFill>
              <a:effectLst/>
            </a:endParaRPr>
          </a:p>
        </c:rich>
      </c:tx>
      <c:layout>
        <c:manualLayout>
          <c:xMode val="edge"/>
          <c:yMode val="edge"/>
          <c:x val="0.3347309692686581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5312255839966724"/>
          <c:y val="9.1479619630336392E-2"/>
          <c:w val="0.73000535596274418"/>
          <c:h val="0.75900448291853451"/>
        </c:manualLayout>
      </c:layout>
      <c:scatterChart>
        <c:scatterStyle val="lineMarker"/>
        <c:varyColors val="0"/>
        <c:ser>
          <c:idx val="0"/>
          <c:order val="0"/>
          <c:spPr>
            <a:ln w="25400" cap="rnd">
              <a:noFill/>
              <a:round/>
            </a:ln>
            <a:effectLst/>
          </c:spPr>
          <c:marker>
            <c:symbol val="circle"/>
            <c:size val="5"/>
            <c:spPr>
              <a:solidFill>
                <a:srgbClr val="0070C0"/>
              </a:solidFill>
              <a:ln w="9525">
                <a:noFill/>
              </a:ln>
              <a:effectLst/>
            </c:spPr>
          </c:marker>
          <c:trendline>
            <c:spPr>
              <a:ln w="19050" cap="rnd">
                <a:solidFill>
                  <a:srgbClr val="0070C0"/>
                </a:solidFill>
                <a:prstDash val="sysDot"/>
              </a:ln>
              <a:effectLst/>
            </c:spPr>
            <c:trendlineType val="linear"/>
            <c:dispRSqr val="0"/>
            <c:dispEq val="0"/>
          </c:trendline>
          <c:xVal>
            <c:numRef>
              <c:f>(Tstorm!$W$2:$W$48,Tstorm!$W$50:$W$72)</c:f>
              <c:numCache>
                <c:formatCode>0.00</c:formatCode>
                <c:ptCount val="70"/>
                <c:pt idx="0">
                  <c:v>0.33149171270718231</c:v>
                </c:pt>
                <c:pt idx="1">
                  <c:v>0.2</c:v>
                </c:pt>
                <c:pt idx="2">
                  <c:v>0.75600000000000001</c:v>
                </c:pt>
                <c:pt idx="3">
                  <c:v>0.24</c:v>
                </c:pt>
                <c:pt idx="4">
                  <c:v>0.67999999999999994</c:v>
                </c:pt>
                <c:pt idx="5">
                  <c:v>0.32</c:v>
                </c:pt>
                <c:pt idx="6">
                  <c:v>0.12</c:v>
                </c:pt>
                <c:pt idx="7">
                  <c:v>0.76</c:v>
                </c:pt>
                <c:pt idx="8">
                  <c:v>0.04</c:v>
                </c:pt>
                <c:pt idx="9">
                  <c:v>1.1000000000000001</c:v>
                </c:pt>
                <c:pt idx="10">
                  <c:v>0.15333333333333335</c:v>
                </c:pt>
                <c:pt idx="11">
                  <c:v>0.52666666666666673</c:v>
                </c:pt>
                <c:pt idx="12">
                  <c:v>0.70000000000000007</c:v>
                </c:pt>
                <c:pt idx="13">
                  <c:v>8.5000000000000006E-2</c:v>
                </c:pt>
                <c:pt idx="14">
                  <c:v>0.9</c:v>
                </c:pt>
                <c:pt idx="15">
                  <c:v>1.1333333333333333</c:v>
                </c:pt>
                <c:pt idx="16">
                  <c:v>0.43333333333333335</c:v>
                </c:pt>
                <c:pt idx="17">
                  <c:v>0.22222222222222221</c:v>
                </c:pt>
                <c:pt idx="18">
                  <c:v>0.2</c:v>
                </c:pt>
                <c:pt idx="19">
                  <c:v>0.6</c:v>
                </c:pt>
                <c:pt idx="20">
                  <c:v>0.36</c:v>
                </c:pt>
                <c:pt idx="21">
                  <c:v>0.6</c:v>
                </c:pt>
                <c:pt idx="22">
                  <c:v>0.14461538461538462</c:v>
                </c:pt>
                <c:pt idx="23">
                  <c:v>0.31</c:v>
                </c:pt>
                <c:pt idx="24">
                  <c:v>0.48333333333333334</c:v>
                </c:pt>
                <c:pt idx="25">
                  <c:v>0.2</c:v>
                </c:pt>
                <c:pt idx="26">
                  <c:v>0.66666666666666663</c:v>
                </c:pt>
                <c:pt idx="27">
                  <c:v>0.28999999999999998</c:v>
                </c:pt>
                <c:pt idx="28">
                  <c:v>0.8</c:v>
                </c:pt>
                <c:pt idx="29">
                  <c:v>0.4</c:v>
                </c:pt>
                <c:pt idx="30">
                  <c:v>0.10444444444444444</c:v>
                </c:pt>
                <c:pt idx="31">
                  <c:v>0.33333333333333331</c:v>
                </c:pt>
                <c:pt idx="32">
                  <c:v>0.02</c:v>
                </c:pt>
                <c:pt idx="33">
                  <c:v>1.1000000000000001</c:v>
                </c:pt>
                <c:pt idx="34">
                  <c:v>0.9</c:v>
                </c:pt>
                <c:pt idx="35">
                  <c:v>0.96</c:v>
                </c:pt>
                <c:pt idx="36">
                  <c:v>0.38</c:v>
                </c:pt>
                <c:pt idx="37">
                  <c:v>0.25</c:v>
                </c:pt>
                <c:pt idx="38">
                  <c:v>0.21</c:v>
                </c:pt>
                <c:pt idx="39">
                  <c:v>0.155</c:v>
                </c:pt>
                <c:pt idx="40">
                  <c:v>0.16666666666666666</c:v>
                </c:pt>
                <c:pt idx="41">
                  <c:v>0.38666666666666666</c:v>
                </c:pt>
                <c:pt idx="42">
                  <c:v>0.16666666666666666</c:v>
                </c:pt>
                <c:pt idx="43">
                  <c:v>0.05</c:v>
                </c:pt>
                <c:pt idx="44">
                  <c:v>1.6</c:v>
                </c:pt>
                <c:pt idx="45">
                  <c:v>0.77714285714285725</c:v>
                </c:pt>
                <c:pt idx="46">
                  <c:v>1.08</c:v>
                </c:pt>
                <c:pt idx="47">
                  <c:v>0.9</c:v>
                </c:pt>
                <c:pt idx="48">
                  <c:v>0.36</c:v>
                </c:pt>
                <c:pt idx="49">
                  <c:v>0.64</c:v>
                </c:pt>
                <c:pt idx="50">
                  <c:v>0.125</c:v>
                </c:pt>
                <c:pt idx="51">
                  <c:v>0.43333333333333335</c:v>
                </c:pt>
                <c:pt idx="52">
                  <c:v>0.08</c:v>
                </c:pt>
                <c:pt idx="53">
                  <c:v>0.04</c:v>
                </c:pt>
                <c:pt idx="54">
                  <c:v>1.4</c:v>
                </c:pt>
                <c:pt idx="55">
                  <c:v>0.2</c:v>
                </c:pt>
                <c:pt idx="56">
                  <c:v>1.36</c:v>
                </c:pt>
                <c:pt idx="57">
                  <c:v>0.35</c:v>
                </c:pt>
                <c:pt idx="58">
                  <c:v>0.02</c:v>
                </c:pt>
                <c:pt idx="59">
                  <c:v>0.36</c:v>
                </c:pt>
                <c:pt idx="60">
                  <c:v>0.02</c:v>
                </c:pt>
                <c:pt idx="61">
                  <c:v>0.28000000000000003</c:v>
                </c:pt>
                <c:pt idx="62">
                  <c:v>0.14000000000000001</c:v>
                </c:pt>
                <c:pt idx="63">
                  <c:v>1.3333333333333333</c:v>
                </c:pt>
                <c:pt idx="64">
                  <c:v>0.27333333333333332</c:v>
                </c:pt>
                <c:pt idx="65">
                  <c:v>0.32500000000000001</c:v>
                </c:pt>
                <c:pt idx="66">
                  <c:v>0.04</c:v>
                </c:pt>
                <c:pt idx="67">
                  <c:v>9.2499999999999999E-2</c:v>
                </c:pt>
                <c:pt idx="68">
                  <c:v>0.35000000000000003</c:v>
                </c:pt>
                <c:pt idx="69">
                  <c:v>0.56000000000000005</c:v>
                </c:pt>
              </c:numCache>
            </c:numRef>
          </c:xVal>
          <c:yVal>
            <c:numRef>
              <c:f>(Tstorm!$AA$2:$AA$48,Tstorm!$AA$50:$AA$72)</c:f>
              <c:numCache>
                <c:formatCode>0.00</c:formatCode>
                <c:ptCount val="70"/>
                <c:pt idx="0">
                  <c:v>1.0333333333333334</c:v>
                </c:pt>
                <c:pt idx="1">
                  <c:v>0.5</c:v>
                </c:pt>
                <c:pt idx="2">
                  <c:v>0.5</c:v>
                </c:pt>
                <c:pt idx="3">
                  <c:v>0</c:v>
                </c:pt>
                <c:pt idx="4">
                  <c:v>2.5</c:v>
                </c:pt>
                <c:pt idx="5">
                  <c:v>0.5</c:v>
                </c:pt>
                <c:pt idx="6">
                  <c:v>0.5</c:v>
                </c:pt>
                <c:pt idx="7">
                  <c:v>0.5</c:v>
                </c:pt>
                <c:pt idx="8">
                  <c:v>0.5</c:v>
                </c:pt>
                <c:pt idx="9">
                  <c:v>1</c:v>
                </c:pt>
                <c:pt idx="10">
                  <c:v>2</c:v>
                </c:pt>
                <c:pt idx="11">
                  <c:v>3</c:v>
                </c:pt>
                <c:pt idx="12">
                  <c:v>2</c:v>
                </c:pt>
                <c:pt idx="13">
                  <c:v>2</c:v>
                </c:pt>
                <c:pt idx="14">
                  <c:v>1</c:v>
                </c:pt>
                <c:pt idx="15">
                  <c:v>0.5</c:v>
                </c:pt>
                <c:pt idx="16">
                  <c:v>3</c:v>
                </c:pt>
                <c:pt idx="17">
                  <c:v>4.5</c:v>
                </c:pt>
                <c:pt idx="18">
                  <c:v>0</c:v>
                </c:pt>
                <c:pt idx="19">
                  <c:v>2</c:v>
                </c:pt>
                <c:pt idx="20">
                  <c:v>-1</c:v>
                </c:pt>
                <c:pt idx="21">
                  <c:v>2</c:v>
                </c:pt>
                <c:pt idx="22">
                  <c:v>3.5</c:v>
                </c:pt>
                <c:pt idx="23">
                  <c:v>4</c:v>
                </c:pt>
                <c:pt idx="24">
                  <c:v>1.5</c:v>
                </c:pt>
                <c:pt idx="25">
                  <c:v>0.5</c:v>
                </c:pt>
                <c:pt idx="26">
                  <c:v>1.5</c:v>
                </c:pt>
                <c:pt idx="27">
                  <c:v>0.5</c:v>
                </c:pt>
                <c:pt idx="28">
                  <c:v>1</c:v>
                </c:pt>
                <c:pt idx="29">
                  <c:v>2</c:v>
                </c:pt>
                <c:pt idx="30">
                  <c:v>2</c:v>
                </c:pt>
                <c:pt idx="31">
                  <c:v>2</c:v>
                </c:pt>
                <c:pt idx="32">
                  <c:v>0.5</c:v>
                </c:pt>
                <c:pt idx="33">
                  <c:v>1</c:v>
                </c:pt>
                <c:pt idx="34">
                  <c:v>1</c:v>
                </c:pt>
                <c:pt idx="35">
                  <c:v>1</c:v>
                </c:pt>
                <c:pt idx="36">
                  <c:v>2</c:v>
                </c:pt>
                <c:pt idx="37">
                  <c:v>0.5</c:v>
                </c:pt>
                <c:pt idx="38">
                  <c:v>1</c:v>
                </c:pt>
                <c:pt idx="39">
                  <c:v>4</c:v>
                </c:pt>
                <c:pt idx="40">
                  <c:v>3</c:v>
                </c:pt>
                <c:pt idx="41">
                  <c:v>1</c:v>
                </c:pt>
                <c:pt idx="42">
                  <c:v>2</c:v>
                </c:pt>
                <c:pt idx="43">
                  <c:v>1</c:v>
                </c:pt>
                <c:pt idx="44">
                  <c:v>0</c:v>
                </c:pt>
                <c:pt idx="45">
                  <c:v>0.5</c:v>
                </c:pt>
                <c:pt idx="46">
                  <c:v>1</c:v>
                </c:pt>
                <c:pt idx="47">
                  <c:v>1</c:v>
                </c:pt>
                <c:pt idx="48">
                  <c:v>1</c:v>
                </c:pt>
                <c:pt idx="49">
                  <c:v>5.5</c:v>
                </c:pt>
                <c:pt idx="50">
                  <c:v>1</c:v>
                </c:pt>
                <c:pt idx="51">
                  <c:v>4</c:v>
                </c:pt>
                <c:pt idx="52">
                  <c:v>0.5</c:v>
                </c:pt>
                <c:pt idx="53">
                  <c:v>0.5</c:v>
                </c:pt>
                <c:pt idx="54">
                  <c:v>0.5</c:v>
                </c:pt>
                <c:pt idx="55">
                  <c:v>1</c:v>
                </c:pt>
                <c:pt idx="56">
                  <c:v>0.5</c:v>
                </c:pt>
                <c:pt idx="57">
                  <c:v>1</c:v>
                </c:pt>
                <c:pt idx="58">
                  <c:v>0</c:v>
                </c:pt>
                <c:pt idx="59">
                  <c:v>1</c:v>
                </c:pt>
                <c:pt idx="60">
                  <c:v>1</c:v>
                </c:pt>
                <c:pt idx="61">
                  <c:v>1</c:v>
                </c:pt>
                <c:pt idx="62">
                  <c:v>2</c:v>
                </c:pt>
                <c:pt idx="63">
                  <c:v>3</c:v>
                </c:pt>
                <c:pt idx="64">
                  <c:v>1.5</c:v>
                </c:pt>
                <c:pt idx="65">
                  <c:v>6</c:v>
                </c:pt>
                <c:pt idx="66">
                  <c:v>0.5</c:v>
                </c:pt>
                <c:pt idx="67">
                  <c:v>2.5</c:v>
                </c:pt>
                <c:pt idx="68">
                  <c:v>3</c:v>
                </c:pt>
                <c:pt idx="69">
                  <c:v>3.5</c:v>
                </c:pt>
              </c:numCache>
            </c:numRef>
          </c:yVal>
          <c:smooth val="0"/>
          <c:extLst>
            <c:ext xmlns:c16="http://schemas.microsoft.com/office/drawing/2014/chart" uri="{C3380CC4-5D6E-409C-BE32-E72D297353CC}">
              <c16:uniqueId val="{00000001-C5E7-45AC-9346-56FE5A5A2216}"/>
            </c:ext>
          </c:extLst>
        </c:ser>
        <c:ser>
          <c:idx val="1"/>
          <c:order val="1"/>
          <c:spPr>
            <a:ln w="25400" cap="rnd">
              <a:noFill/>
              <a:round/>
            </a:ln>
            <a:effectLst/>
          </c:spPr>
          <c:marker>
            <c:symbol val="circle"/>
            <c:size val="5"/>
            <c:spPr>
              <a:solidFill>
                <a:srgbClr val="FF9900"/>
              </a:solidFill>
              <a:ln w="9525">
                <a:noFill/>
              </a:ln>
              <a:effectLst/>
            </c:spPr>
          </c:marker>
          <c:xVal>
            <c:numRef>
              <c:f>(Tstorm!$W$35,Tstorm!$W$52)</c:f>
              <c:numCache>
                <c:formatCode>0.00</c:formatCode>
                <c:ptCount val="2"/>
                <c:pt idx="0">
                  <c:v>1.1000000000000001</c:v>
                </c:pt>
                <c:pt idx="1">
                  <c:v>0.64</c:v>
                </c:pt>
              </c:numCache>
            </c:numRef>
          </c:xVal>
          <c:yVal>
            <c:numRef>
              <c:f>(Tstorm!$AA$35,Tstorm!$AA$52)</c:f>
              <c:numCache>
                <c:formatCode>0.00</c:formatCode>
                <c:ptCount val="2"/>
                <c:pt idx="0">
                  <c:v>1</c:v>
                </c:pt>
                <c:pt idx="1">
                  <c:v>5.5</c:v>
                </c:pt>
              </c:numCache>
            </c:numRef>
          </c:yVal>
          <c:smooth val="0"/>
          <c:extLst>
            <c:ext xmlns:c16="http://schemas.microsoft.com/office/drawing/2014/chart" uri="{C3380CC4-5D6E-409C-BE32-E72D297353CC}">
              <c16:uniqueId val="{00000002-C5E7-45AC-9346-56FE5A5A2216}"/>
            </c:ext>
          </c:extLst>
        </c:ser>
        <c:dLbls>
          <c:showLegendKey val="0"/>
          <c:showVal val="0"/>
          <c:showCatName val="0"/>
          <c:showSerName val="0"/>
          <c:showPercent val="0"/>
          <c:showBubbleSize val="0"/>
        </c:dLbls>
        <c:axId val="598518584"/>
        <c:axId val="598513992"/>
      </c:scatterChart>
      <c:valAx>
        <c:axId val="598518584"/>
        <c:scaling>
          <c:orientation val="minMax"/>
        </c:scaling>
        <c:delete val="0"/>
        <c:axPos val="b"/>
        <c:majorGridlines>
          <c:spPr>
            <a:ln w="9525" cap="flat" cmpd="sng" algn="ctr">
              <a:solidFill>
                <a:schemeClr val="bg1"/>
              </a:solidFill>
              <a:round/>
            </a:ln>
            <a:effectLst/>
          </c:spPr>
        </c:majorGridlines>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598513992"/>
        <c:crosses val="autoZero"/>
        <c:crossBetween val="midCat"/>
        <c:majorUnit val="0.2"/>
      </c:valAx>
      <c:valAx>
        <c:axId val="598513992"/>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dirty="0">
                    <a:solidFill>
                      <a:schemeClr val="bg1"/>
                    </a:solidFill>
                  </a:rPr>
                  <a:t>Time</a:t>
                </a:r>
                <a:r>
                  <a:rPr lang="en-US" sz="1200" baseline="0" dirty="0">
                    <a:solidFill>
                      <a:schemeClr val="bg1"/>
                    </a:solidFill>
                  </a:rPr>
                  <a:t> (hour)</a:t>
                </a:r>
                <a:endParaRPr lang="en-US" sz="1200" dirty="0">
                  <a:solidFill>
                    <a:schemeClr val="bg1"/>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5985185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Widespread Events 2018-2019</a:t>
            </a:r>
          </a:p>
        </c:rich>
      </c:tx>
      <c:layout>
        <c:manualLayout>
          <c:xMode val="edge"/>
          <c:yMode val="edge"/>
          <c:x val="0.3017404871436819"/>
          <c:y val="2.65558407814611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5723395319506095"/>
          <c:y val="0.12697474101863832"/>
          <c:w val="0.80213379814911079"/>
          <c:h val="0.71183653518215262"/>
        </c:manualLayout>
      </c:layout>
      <c:scatterChart>
        <c:scatterStyle val="lineMarker"/>
        <c:varyColors val="0"/>
        <c:ser>
          <c:idx val="0"/>
          <c:order val="0"/>
          <c:spPr>
            <a:ln w="25400" cap="rnd">
              <a:noFill/>
              <a:round/>
            </a:ln>
            <a:effectLst/>
          </c:spPr>
          <c:marker>
            <c:symbol val="circle"/>
            <c:size val="5"/>
            <c:spPr>
              <a:solidFill>
                <a:srgbClr val="0070C0"/>
              </a:solidFill>
              <a:ln w="9525">
                <a:noFill/>
              </a:ln>
              <a:effectLst/>
            </c:spPr>
          </c:marker>
          <c:trendline>
            <c:spPr>
              <a:ln w="19050" cap="rnd">
                <a:solidFill>
                  <a:srgbClr val="0070C0"/>
                </a:solidFill>
                <a:prstDash val="sysDot"/>
              </a:ln>
              <a:effectLst/>
            </c:spPr>
            <c:trendlineType val="linear"/>
            <c:dispRSqr val="0"/>
            <c:dispEq val="0"/>
          </c:trendline>
          <c:xVal>
            <c:numRef>
              <c:f>(Widespread!$W$2:$W$12,Widespread!$W$14:$W$53)</c:f>
              <c:numCache>
                <c:formatCode>0.00</c:formatCode>
                <c:ptCount val="51"/>
                <c:pt idx="0">
                  <c:v>0.7142857142857143</c:v>
                </c:pt>
                <c:pt idx="1">
                  <c:v>0.26</c:v>
                </c:pt>
                <c:pt idx="2">
                  <c:v>0.08</c:v>
                </c:pt>
                <c:pt idx="3">
                  <c:v>0.5</c:v>
                </c:pt>
                <c:pt idx="4">
                  <c:v>0.55000000000000004</c:v>
                </c:pt>
                <c:pt idx="5">
                  <c:v>0.62857142857142867</c:v>
                </c:pt>
                <c:pt idx="6">
                  <c:v>0.6</c:v>
                </c:pt>
                <c:pt idx="7">
                  <c:v>0.14545454545454548</c:v>
                </c:pt>
                <c:pt idx="8">
                  <c:v>0.15555555555555556</c:v>
                </c:pt>
                <c:pt idx="9">
                  <c:v>9.9999999999999992E-2</c:v>
                </c:pt>
                <c:pt idx="10">
                  <c:v>7.0000000000000007E-2</c:v>
                </c:pt>
                <c:pt idx="11">
                  <c:v>0.4</c:v>
                </c:pt>
                <c:pt idx="12">
                  <c:v>0.66666666666666663</c:v>
                </c:pt>
                <c:pt idx="13">
                  <c:v>0.35</c:v>
                </c:pt>
                <c:pt idx="14">
                  <c:v>0.15</c:v>
                </c:pt>
                <c:pt idx="15">
                  <c:v>0.41299999999999998</c:v>
                </c:pt>
                <c:pt idx="16">
                  <c:v>0.36666666666666664</c:v>
                </c:pt>
                <c:pt idx="17">
                  <c:v>0.20476190476190476</c:v>
                </c:pt>
                <c:pt idx="18">
                  <c:v>0.17272727272727273</c:v>
                </c:pt>
                <c:pt idx="19">
                  <c:v>0.25833333333333336</c:v>
                </c:pt>
                <c:pt idx="20">
                  <c:v>0.8571428571428571</c:v>
                </c:pt>
                <c:pt idx="21">
                  <c:v>9.9999999999999992E-2</c:v>
                </c:pt>
                <c:pt idx="22">
                  <c:v>0.39999999999999997</c:v>
                </c:pt>
                <c:pt idx="23">
                  <c:v>0.11666666666666665</c:v>
                </c:pt>
                <c:pt idx="24">
                  <c:v>1.075</c:v>
                </c:pt>
                <c:pt idx="25">
                  <c:v>0.65</c:v>
                </c:pt>
                <c:pt idx="26">
                  <c:v>1.9</c:v>
                </c:pt>
                <c:pt idx="27">
                  <c:v>0.53333333333333333</c:v>
                </c:pt>
                <c:pt idx="28">
                  <c:v>0.6</c:v>
                </c:pt>
                <c:pt idx="29">
                  <c:v>0.26</c:v>
                </c:pt>
                <c:pt idx="30">
                  <c:v>3.5000000000000003E-2</c:v>
                </c:pt>
                <c:pt idx="31">
                  <c:v>0.6</c:v>
                </c:pt>
                <c:pt idx="32">
                  <c:v>0.25</c:v>
                </c:pt>
                <c:pt idx="33">
                  <c:v>0.21666666666666667</c:v>
                </c:pt>
                <c:pt idx="34">
                  <c:v>0.08</c:v>
                </c:pt>
                <c:pt idx="35">
                  <c:v>0.24</c:v>
                </c:pt>
                <c:pt idx="36">
                  <c:v>0.51428571428571435</c:v>
                </c:pt>
                <c:pt idx="37">
                  <c:v>0.10769230769230768</c:v>
                </c:pt>
                <c:pt idx="38">
                  <c:v>1.0666666666666667</c:v>
                </c:pt>
                <c:pt idx="39">
                  <c:v>0.3125</c:v>
                </c:pt>
                <c:pt idx="40">
                  <c:v>0.26</c:v>
                </c:pt>
                <c:pt idx="41">
                  <c:v>0.5</c:v>
                </c:pt>
                <c:pt idx="42">
                  <c:v>0.3</c:v>
                </c:pt>
                <c:pt idx="43">
                  <c:v>0.12</c:v>
                </c:pt>
                <c:pt idx="44">
                  <c:v>0.19</c:v>
                </c:pt>
                <c:pt idx="45">
                  <c:v>0.42000000000000004</c:v>
                </c:pt>
                <c:pt idx="46">
                  <c:v>0.6</c:v>
                </c:pt>
                <c:pt idx="47">
                  <c:v>0.255</c:v>
                </c:pt>
                <c:pt idx="48">
                  <c:v>0.15714285714285717</c:v>
                </c:pt>
                <c:pt idx="49">
                  <c:v>0.33333333333333331</c:v>
                </c:pt>
                <c:pt idx="50">
                  <c:v>0.23333333333333331</c:v>
                </c:pt>
              </c:numCache>
            </c:numRef>
          </c:xVal>
          <c:yVal>
            <c:numRef>
              <c:f>(Widespread!$AA$2:$AA$12,Widespread!$AA$14:$AA$53)</c:f>
              <c:numCache>
                <c:formatCode>0.00</c:formatCode>
                <c:ptCount val="51"/>
                <c:pt idx="0">
                  <c:v>3.5</c:v>
                </c:pt>
                <c:pt idx="1">
                  <c:v>5</c:v>
                </c:pt>
                <c:pt idx="2">
                  <c:v>8</c:v>
                </c:pt>
                <c:pt idx="3">
                  <c:v>4</c:v>
                </c:pt>
                <c:pt idx="4">
                  <c:v>3</c:v>
                </c:pt>
                <c:pt idx="5">
                  <c:v>3.5</c:v>
                </c:pt>
                <c:pt idx="6">
                  <c:v>4</c:v>
                </c:pt>
                <c:pt idx="7">
                  <c:v>5.5</c:v>
                </c:pt>
                <c:pt idx="8">
                  <c:v>10</c:v>
                </c:pt>
                <c:pt idx="9">
                  <c:v>2.5</c:v>
                </c:pt>
                <c:pt idx="10">
                  <c:v>4</c:v>
                </c:pt>
                <c:pt idx="11">
                  <c:v>1</c:v>
                </c:pt>
                <c:pt idx="12">
                  <c:v>1.5</c:v>
                </c:pt>
                <c:pt idx="13">
                  <c:v>1</c:v>
                </c:pt>
                <c:pt idx="14">
                  <c:v>4</c:v>
                </c:pt>
                <c:pt idx="15">
                  <c:v>10</c:v>
                </c:pt>
                <c:pt idx="16">
                  <c:v>5.5</c:v>
                </c:pt>
                <c:pt idx="17">
                  <c:v>7</c:v>
                </c:pt>
                <c:pt idx="18">
                  <c:v>5</c:v>
                </c:pt>
                <c:pt idx="19">
                  <c:v>8</c:v>
                </c:pt>
                <c:pt idx="20">
                  <c:v>0.5</c:v>
                </c:pt>
                <c:pt idx="21">
                  <c:v>9</c:v>
                </c:pt>
                <c:pt idx="22">
                  <c:v>1</c:v>
                </c:pt>
                <c:pt idx="23">
                  <c:v>2</c:v>
                </c:pt>
                <c:pt idx="24">
                  <c:v>4</c:v>
                </c:pt>
                <c:pt idx="25">
                  <c:v>3</c:v>
                </c:pt>
                <c:pt idx="26">
                  <c:v>1</c:v>
                </c:pt>
                <c:pt idx="27">
                  <c:v>1.5</c:v>
                </c:pt>
                <c:pt idx="28">
                  <c:v>2</c:v>
                </c:pt>
                <c:pt idx="29">
                  <c:v>4</c:v>
                </c:pt>
                <c:pt idx="30">
                  <c:v>1.5</c:v>
                </c:pt>
                <c:pt idx="31">
                  <c:v>2</c:v>
                </c:pt>
                <c:pt idx="32">
                  <c:v>2</c:v>
                </c:pt>
                <c:pt idx="33">
                  <c:v>4</c:v>
                </c:pt>
                <c:pt idx="34">
                  <c:v>10</c:v>
                </c:pt>
                <c:pt idx="35">
                  <c:v>0</c:v>
                </c:pt>
                <c:pt idx="36">
                  <c:v>1.5</c:v>
                </c:pt>
                <c:pt idx="37">
                  <c:v>3.5</c:v>
                </c:pt>
                <c:pt idx="38">
                  <c:v>1</c:v>
                </c:pt>
                <c:pt idx="39">
                  <c:v>3</c:v>
                </c:pt>
                <c:pt idx="40">
                  <c:v>1</c:v>
                </c:pt>
                <c:pt idx="41">
                  <c:v>2.5</c:v>
                </c:pt>
                <c:pt idx="42">
                  <c:v>2</c:v>
                </c:pt>
                <c:pt idx="43">
                  <c:v>3</c:v>
                </c:pt>
                <c:pt idx="44">
                  <c:v>10</c:v>
                </c:pt>
                <c:pt idx="45">
                  <c:v>8</c:v>
                </c:pt>
                <c:pt idx="46">
                  <c:v>7</c:v>
                </c:pt>
                <c:pt idx="47">
                  <c:v>10</c:v>
                </c:pt>
                <c:pt idx="48">
                  <c:v>1.5</c:v>
                </c:pt>
                <c:pt idx="49">
                  <c:v>3</c:v>
                </c:pt>
                <c:pt idx="50">
                  <c:v>3</c:v>
                </c:pt>
              </c:numCache>
            </c:numRef>
          </c:yVal>
          <c:smooth val="0"/>
          <c:extLst>
            <c:ext xmlns:c16="http://schemas.microsoft.com/office/drawing/2014/chart" uri="{C3380CC4-5D6E-409C-BE32-E72D297353CC}">
              <c16:uniqueId val="{00000001-6ABA-4AE4-88B8-62CDB4152FE5}"/>
            </c:ext>
          </c:extLst>
        </c:ser>
        <c:ser>
          <c:idx val="1"/>
          <c:order val="1"/>
          <c:spPr>
            <a:ln w="25400" cap="rnd">
              <a:noFill/>
              <a:round/>
            </a:ln>
            <a:effectLst/>
          </c:spPr>
          <c:marker>
            <c:symbol val="circle"/>
            <c:size val="5"/>
            <c:spPr>
              <a:solidFill>
                <a:srgbClr val="FF9900"/>
              </a:solidFill>
              <a:ln w="9525">
                <a:noFill/>
              </a:ln>
              <a:effectLst/>
            </c:spPr>
          </c:marker>
          <c:xVal>
            <c:numRef>
              <c:f>(Widespread!$W$6,Widespread!$W$10,Widespread!$W$24,Widespread!$W$27:$W$28)</c:f>
              <c:numCache>
                <c:formatCode>0.00</c:formatCode>
                <c:ptCount val="5"/>
                <c:pt idx="0">
                  <c:v>0.55000000000000004</c:v>
                </c:pt>
                <c:pt idx="1">
                  <c:v>0.15555555555555556</c:v>
                </c:pt>
                <c:pt idx="2">
                  <c:v>9.9999999999999992E-2</c:v>
                </c:pt>
                <c:pt idx="3">
                  <c:v>1.075</c:v>
                </c:pt>
                <c:pt idx="4">
                  <c:v>0.65</c:v>
                </c:pt>
              </c:numCache>
            </c:numRef>
          </c:xVal>
          <c:yVal>
            <c:numRef>
              <c:f>(Widespread!$AA$6,Widespread!$AA$10,Widespread!$AA$24,Widespread!$AA$27:$AA$28)</c:f>
              <c:numCache>
                <c:formatCode>0.00</c:formatCode>
                <c:ptCount val="5"/>
                <c:pt idx="0">
                  <c:v>3</c:v>
                </c:pt>
                <c:pt idx="1">
                  <c:v>10</c:v>
                </c:pt>
                <c:pt idx="2">
                  <c:v>9</c:v>
                </c:pt>
                <c:pt idx="3">
                  <c:v>4</c:v>
                </c:pt>
                <c:pt idx="4">
                  <c:v>3</c:v>
                </c:pt>
              </c:numCache>
            </c:numRef>
          </c:yVal>
          <c:smooth val="0"/>
          <c:extLst>
            <c:ext xmlns:c16="http://schemas.microsoft.com/office/drawing/2014/chart" uri="{C3380CC4-5D6E-409C-BE32-E72D297353CC}">
              <c16:uniqueId val="{00000002-6ABA-4AE4-88B8-62CDB4152FE5}"/>
            </c:ext>
          </c:extLst>
        </c:ser>
        <c:dLbls>
          <c:showLegendKey val="0"/>
          <c:showVal val="0"/>
          <c:showCatName val="0"/>
          <c:showSerName val="0"/>
          <c:showPercent val="0"/>
          <c:showBubbleSize val="0"/>
        </c:dLbls>
        <c:axId val="705756800"/>
        <c:axId val="705757128"/>
      </c:scatterChart>
      <c:valAx>
        <c:axId val="705756800"/>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Avergae Rainfall Rate (in/hr)</a:t>
                </a:r>
              </a:p>
            </c:rich>
          </c:tx>
          <c:layout>
            <c:manualLayout>
              <c:xMode val="edge"/>
              <c:yMode val="edge"/>
              <c:x val="0.36735922027410989"/>
              <c:y val="0.85999710293773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705757128"/>
        <c:crosses val="autoZero"/>
        <c:crossBetween val="midCat"/>
      </c:valAx>
      <c:valAx>
        <c:axId val="705757128"/>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Time  (hour)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705756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dirty="0">
                <a:solidFill>
                  <a:schemeClr val="bg1"/>
                </a:solidFill>
              </a:rPr>
              <a:t>Thunderstorm Events</a:t>
            </a:r>
          </a:p>
        </c:rich>
      </c:tx>
      <c:layout>
        <c:manualLayout>
          <c:xMode val="edge"/>
          <c:yMode val="edge"/>
          <c:x val="0.33606428109314729"/>
          <c:y val="4.766851585476202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6669723124435143"/>
          <c:y val="0.18704940837337469"/>
          <c:w val="0.80193215322236799"/>
          <c:h val="0.66759684273316433"/>
        </c:manualLayout>
      </c:layout>
      <c:scatterChart>
        <c:scatterStyle val="lineMarker"/>
        <c:varyColors val="0"/>
        <c:ser>
          <c:idx val="0"/>
          <c:order val="0"/>
          <c:spPr>
            <a:ln w="25400" cap="rnd">
              <a:noFill/>
              <a:round/>
            </a:ln>
            <a:effectLst/>
          </c:spPr>
          <c:marker>
            <c:symbol val="circle"/>
            <c:size val="5"/>
            <c:spPr>
              <a:solidFill>
                <a:srgbClr val="0070C0"/>
              </a:solidFill>
              <a:ln w="9525">
                <a:noFill/>
              </a:ln>
              <a:effectLst/>
            </c:spPr>
          </c:marker>
          <c:trendline>
            <c:spPr>
              <a:ln w="19050" cap="rnd">
                <a:solidFill>
                  <a:srgbClr val="0070C0"/>
                </a:solidFill>
                <a:prstDash val="sysDot"/>
              </a:ln>
              <a:effectLst/>
            </c:spPr>
            <c:trendlineType val="linear"/>
            <c:dispRSqr val="0"/>
            <c:dispEq val="0"/>
          </c:trendline>
          <c:xVal>
            <c:numRef>
              <c:f>Tstorm!$V$2:$V$72</c:f>
              <c:numCache>
                <c:formatCode>0.00</c:formatCode>
                <c:ptCount val="71"/>
                <c:pt idx="0">
                  <c:v>2</c:v>
                </c:pt>
                <c:pt idx="1">
                  <c:v>0.4</c:v>
                </c:pt>
                <c:pt idx="2">
                  <c:v>1.89</c:v>
                </c:pt>
                <c:pt idx="3">
                  <c:v>0.12</c:v>
                </c:pt>
                <c:pt idx="4">
                  <c:v>1.7</c:v>
                </c:pt>
                <c:pt idx="5" formatCode="General">
                  <c:v>0.16</c:v>
                </c:pt>
                <c:pt idx="6">
                  <c:v>0.06</c:v>
                </c:pt>
                <c:pt idx="7">
                  <c:v>0.38</c:v>
                </c:pt>
                <c:pt idx="8">
                  <c:v>0.02</c:v>
                </c:pt>
                <c:pt idx="9">
                  <c:v>1.1000000000000001</c:v>
                </c:pt>
                <c:pt idx="10">
                  <c:v>0.46</c:v>
                </c:pt>
                <c:pt idx="11">
                  <c:v>1.58</c:v>
                </c:pt>
                <c:pt idx="12">
                  <c:v>2.1</c:v>
                </c:pt>
                <c:pt idx="13">
                  <c:v>0.17</c:v>
                </c:pt>
                <c:pt idx="14">
                  <c:v>0.9</c:v>
                </c:pt>
                <c:pt idx="15">
                  <c:v>1.7</c:v>
                </c:pt>
                <c:pt idx="16">
                  <c:v>1.3</c:v>
                </c:pt>
                <c:pt idx="17">
                  <c:v>1</c:v>
                </c:pt>
                <c:pt idx="18">
                  <c:v>0.4</c:v>
                </c:pt>
                <c:pt idx="19">
                  <c:v>1.2</c:v>
                </c:pt>
                <c:pt idx="20">
                  <c:v>0.72</c:v>
                </c:pt>
                <c:pt idx="21">
                  <c:v>1.2</c:v>
                </c:pt>
                <c:pt idx="22">
                  <c:v>0.94</c:v>
                </c:pt>
                <c:pt idx="23">
                  <c:v>1.55</c:v>
                </c:pt>
                <c:pt idx="24" formatCode="General">
                  <c:v>2.9</c:v>
                </c:pt>
                <c:pt idx="25">
                  <c:v>0.2</c:v>
                </c:pt>
                <c:pt idx="26">
                  <c:v>1</c:v>
                </c:pt>
                <c:pt idx="27">
                  <c:v>0.28999999999999998</c:v>
                </c:pt>
                <c:pt idx="28">
                  <c:v>1.6</c:v>
                </c:pt>
                <c:pt idx="29">
                  <c:v>0.8</c:v>
                </c:pt>
                <c:pt idx="30">
                  <c:v>0.94</c:v>
                </c:pt>
                <c:pt idx="31">
                  <c:v>1</c:v>
                </c:pt>
                <c:pt idx="32">
                  <c:v>0.01</c:v>
                </c:pt>
                <c:pt idx="33">
                  <c:v>0.55000000000000004</c:v>
                </c:pt>
                <c:pt idx="34">
                  <c:v>1.8</c:v>
                </c:pt>
                <c:pt idx="35">
                  <c:v>0.96</c:v>
                </c:pt>
                <c:pt idx="36">
                  <c:v>0.76</c:v>
                </c:pt>
                <c:pt idx="37">
                  <c:v>0.5</c:v>
                </c:pt>
                <c:pt idx="38">
                  <c:v>0.21</c:v>
                </c:pt>
                <c:pt idx="39">
                  <c:v>0.62</c:v>
                </c:pt>
                <c:pt idx="40">
                  <c:v>0.5</c:v>
                </c:pt>
                <c:pt idx="41">
                  <c:v>1.1599999999999999</c:v>
                </c:pt>
                <c:pt idx="42">
                  <c:v>0.5</c:v>
                </c:pt>
                <c:pt idx="43">
                  <c:v>0.05</c:v>
                </c:pt>
                <c:pt idx="44">
                  <c:v>0.8</c:v>
                </c:pt>
                <c:pt idx="45">
                  <c:v>2.72</c:v>
                </c:pt>
                <c:pt idx="46">
                  <c:v>1.08</c:v>
                </c:pt>
                <c:pt idx="47">
                  <c:v>1.77</c:v>
                </c:pt>
                <c:pt idx="48">
                  <c:v>0.9</c:v>
                </c:pt>
                <c:pt idx="49">
                  <c:v>0.36</c:v>
                </c:pt>
                <c:pt idx="50">
                  <c:v>0.32</c:v>
                </c:pt>
                <c:pt idx="51">
                  <c:v>0.75</c:v>
                </c:pt>
                <c:pt idx="52">
                  <c:v>1.3</c:v>
                </c:pt>
                <c:pt idx="53">
                  <c:v>0.04</c:v>
                </c:pt>
                <c:pt idx="54">
                  <c:v>0.02</c:v>
                </c:pt>
                <c:pt idx="55">
                  <c:v>0.7</c:v>
                </c:pt>
                <c:pt idx="56">
                  <c:v>0.2</c:v>
                </c:pt>
                <c:pt idx="57">
                  <c:v>0.68</c:v>
                </c:pt>
                <c:pt idx="58">
                  <c:v>0.35</c:v>
                </c:pt>
                <c:pt idx="59">
                  <c:v>0.04</c:v>
                </c:pt>
                <c:pt idx="60">
                  <c:v>0.36</c:v>
                </c:pt>
                <c:pt idx="61">
                  <c:v>0.02</c:v>
                </c:pt>
                <c:pt idx="62">
                  <c:v>0.28000000000000003</c:v>
                </c:pt>
                <c:pt idx="63">
                  <c:v>0.28000000000000003</c:v>
                </c:pt>
                <c:pt idx="64">
                  <c:v>4</c:v>
                </c:pt>
                <c:pt idx="65">
                  <c:v>0.41</c:v>
                </c:pt>
                <c:pt idx="66">
                  <c:v>1.95</c:v>
                </c:pt>
                <c:pt idx="67">
                  <c:v>0.02</c:v>
                </c:pt>
                <c:pt idx="68">
                  <c:v>0.37</c:v>
                </c:pt>
                <c:pt idx="69">
                  <c:v>1.05</c:v>
                </c:pt>
                <c:pt idx="70">
                  <c:v>0.28000000000000003</c:v>
                </c:pt>
              </c:numCache>
            </c:numRef>
          </c:xVal>
          <c:yVal>
            <c:numRef>
              <c:f>Tstorm!$AA$2:$AA$72</c:f>
              <c:numCache>
                <c:formatCode>0.00</c:formatCode>
                <c:ptCount val="71"/>
                <c:pt idx="0">
                  <c:v>1.0333333333333334</c:v>
                </c:pt>
                <c:pt idx="1">
                  <c:v>0.5</c:v>
                </c:pt>
                <c:pt idx="2">
                  <c:v>0.5</c:v>
                </c:pt>
                <c:pt idx="3">
                  <c:v>0</c:v>
                </c:pt>
                <c:pt idx="4">
                  <c:v>2.5</c:v>
                </c:pt>
                <c:pt idx="5">
                  <c:v>0.5</c:v>
                </c:pt>
                <c:pt idx="6">
                  <c:v>0.5</c:v>
                </c:pt>
                <c:pt idx="7">
                  <c:v>0.5</c:v>
                </c:pt>
                <c:pt idx="8">
                  <c:v>0.5</c:v>
                </c:pt>
                <c:pt idx="9">
                  <c:v>1</c:v>
                </c:pt>
                <c:pt idx="10">
                  <c:v>2</c:v>
                </c:pt>
                <c:pt idx="11">
                  <c:v>3</c:v>
                </c:pt>
                <c:pt idx="12">
                  <c:v>2</c:v>
                </c:pt>
                <c:pt idx="13">
                  <c:v>2</c:v>
                </c:pt>
                <c:pt idx="14">
                  <c:v>1</c:v>
                </c:pt>
                <c:pt idx="15">
                  <c:v>0.5</c:v>
                </c:pt>
                <c:pt idx="16">
                  <c:v>3</c:v>
                </c:pt>
                <c:pt idx="17">
                  <c:v>4.5</c:v>
                </c:pt>
                <c:pt idx="18">
                  <c:v>0</c:v>
                </c:pt>
                <c:pt idx="19">
                  <c:v>2</c:v>
                </c:pt>
                <c:pt idx="20">
                  <c:v>-1</c:v>
                </c:pt>
                <c:pt idx="21">
                  <c:v>2</c:v>
                </c:pt>
                <c:pt idx="22">
                  <c:v>3.5</c:v>
                </c:pt>
                <c:pt idx="23">
                  <c:v>4</c:v>
                </c:pt>
                <c:pt idx="24">
                  <c:v>1.5</c:v>
                </c:pt>
                <c:pt idx="25">
                  <c:v>0.5</c:v>
                </c:pt>
                <c:pt idx="26">
                  <c:v>1.5</c:v>
                </c:pt>
                <c:pt idx="27">
                  <c:v>0.5</c:v>
                </c:pt>
                <c:pt idx="28">
                  <c:v>1</c:v>
                </c:pt>
                <c:pt idx="29">
                  <c:v>2</c:v>
                </c:pt>
                <c:pt idx="30">
                  <c:v>2</c:v>
                </c:pt>
                <c:pt idx="31">
                  <c:v>2</c:v>
                </c:pt>
                <c:pt idx="32">
                  <c:v>0.5</c:v>
                </c:pt>
                <c:pt idx="33">
                  <c:v>1</c:v>
                </c:pt>
                <c:pt idx="34">
                  <c:v>1</c:v>
                </c:pt>
                <c:pt idx="35">
                  <c:v>1</c:v>
                </c:pt>
                <c:pt idx="36">
                  <c:v>2</c:v>
                </c:pt>
                <c:pt idx="37">
                  <c:v>0.5</c:v>
                </c:pt>
                <c:pt idx="38">
                  <c:v>1</c:v>
                </c:pt>
                <c:pt idx="39">
                  <c:v>4</c:v>
                </c:pt>
                <c:pt idx="40">
                  <c:v>3</c:v>
                </c:pt>
                <c:pt idx="41">
                  <c:v>1</c:v>
                </c:pt>
                <c:pt idx="42">
                  <c:v>2</c:v>
                </c:pt>
                <c:pt idx="43">
                  <c:v>1</c:v>
                </c:pt>
                <c:pt idx="44">
                  <c:v>0</c:v>
                </c:pt>
                <c:pt idx="45">
                  <c:v>0.5</c:v>
                </c:pt>
                <c:pt idx="46">
                  <c:v>1</c:v>
                </c:pt>
                <c:pt idx="47">
                  <c:v>0.5</c:v>
                </c:pt>
                <c:pt idx="48">
                  <c:v>1</c:v>
                </c:pt>
                <c:pt idx="49">
                  <c:v>1</c:v>
                </c:pt>
                <c:pt idx="50">
                  <c:v>5.5</c:v>
                </c:pt>
                <c:pt idx="51">
                  <c:v>1</c:v>
                </c:pt>
                <c:pt idx="52">
                  <c:v>4</c:v>
                </c:pt>
                <c:pt idx="53">
                  <c:v>0.5</c:v>
                </c:pt>
                <c:pt idx="54">
                  <c:v>0.5</c:v>
                </c:pt>
                <c:pt idx="55">
                  <c:v>0.5</c:v>
                </c:pt>
                <c:pt idx="56">
                  <c:v>1</c:v>
                </c:pt>
                <c:pt idx="57">
                  <c:v>0.5</c:v>
                </c:pt>
                <c:pt idx="58">
                  <c:v>1</c:v>
                </c:pt>
                <c:pt idx="59">
                  <c:v>0</c:v>
                </c:pt>
                <c:pt idx="60">
                  <c:v>1</c:v>
                </c:pt>
                <c:pt idx="61">
                  <c:v>1</c:v>
                </c:pt>
                <c:pt idx="62">
                  <c:v>1</c:v>
                </c:pt>
                <c:pt idx="63">
                  <c:v>2</c:v>
                </c:pt>
                <c:pt idx="64">
                  <c:v>3</c:v>
                </c:pt>
                <c:pt idx="65">
                  <c:v>1.5</c:v>
                </c:pt>
                <c:pt idx="66">
                  <c:v>6</c:v>
                </c:pt>
                <c:pt idx="67">
                  <c:v>0.5</c:v>
                </c:pt>
                <c:pt idx="68">
                  <c:v>2.5</c:v>
                </c:pt>
                <c:pt idx="69">
                  <c:v>3</c:v>
                </c:pt>
                <c:pt idx="70">
                  <c:v>3.5</c:v>
                </c:pt>
              </c:numCache>
            </c:numRef>
          </c:yVal>
          <c:smooth val="0"/>
          <c:extLst>
            <c:ext xmlns:c16="http://schemas.microsoft.com/office/drawing/2014/chart" uri="{C3380CC4-5D6E-409C-BE32-E72D297353CC}">
              <c16:uniqueId val="{00000001-D72F-49C3-93AF-634805B3D903}"/>
            </c:ext>
          </c:extLst>
        </c:ser>
        <c:ser>
          <c:idx val="1"/>
          <c:order val="1"/>
          <c:spPr>
            <a:ln w="25400" cap="rnd">
              <a:noFill/>
              <a:round/>
            </a:ln>
            <a:effectLst/>
          </c:spPr>
          <c:marker>
            <c:symbol val="circle"/>
            <c:size val="5"/>
            <c:spPr>
              <a:solidFill>
                <a:srgbClr val="FF9900"/>
              </a:solidFill>
              <a:ln w="9525">
                <a:noFill/>
              </a:ln>
              <a:effectLst/>
            </c:spPr>
          </c:marker>
          <c:xVal>
            <c:numRef>
              <c:f>Tstorm!$V$73:$V$74</c:f>
              <c:numCache>
                <c:formatCode>0.00</c:formatCode>
                <c:ptCount val="2"/>
                <c:pt idx="0">
                  <c:v>0.55000000000000004</c:v>
                </c:pt>
                <c:pt idx="1">
                  <c:v>0.32</c:v>
                </c:pt>
              </c:numCache>
            </c:numRef>
          </c:xVal>
          <c:yVal>
            <c:numRef>
              <c:f>Tstorm!$AA$73:$AA$74</c:f>
              <c:numCache>
                <c:formatCode>0.00</c:formatCode>
                <c:ptCount val="2"/>
                <c:pt idx="0">
                  <c:v>1</c:v>
                </c:pt>
                <c:pt idx="1">
                  <c:v>5.5</c:v>
                </c:pt>
              </c:numCache>
            </c:numRef>
          </c:yVal>
          <c:smooth val="0"/>
          <c:extLst>
            <c:ext xmlns:c16="http://schemas.microsoft.com/office/drawing/2014/chart" uri="{C3380CC4-5D6E-409C-BE32-E72D297353CC}">
              <c16:uniqueId val="{00000002-D72F-49C3-93AF-634805B3D903}"/>
            </c:ext>
          </c:extLst>
        </c:ser>
        <c:dLbls>
          <c:showLegendKey val="0"/>
          <c:showVal val="0"/>
          <c:showCatName val="0"/>
          <c:showSerName val="0"/>
          <c:showPercent val="0"/>
          <c:showBubbleSize val="0"/>
        </c:dLbls>
        <c:axId val="678238200"/>
        <c:axId val="678242464"/>
      </c:scatterChart>
      <c:valAx>
        <c:axId val="678238200"/>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a:solidFill>
                      <a:schemeClr val="bg1"/>
                    </a:solidFill>
                  </a:rPr>
                  <a:t>Total Rainfall (in)</a:t>
                </a:r>
              </a:p>
            </c:rich>
          </c:tx>
          <c:layout>
            <c:manualLayout>
              <c:xMode val="edge"/>
              <c:yMode val="edge"/>
              <c:x val="0.39510862497263183"/>
              <c:y val="0.9291673572008909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78242464"/>
        <c:crosses val="autoZero"/>
        <c:crossBetween val="midCat"/>
      </c:valAx>
      <c:valAx>
        <c:axId val="678242464"/>
        <c:scaling>
          <c:orientation val="minMax"/>
          <c:max val="11"/>
          <c:min val="-1"/>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b="0" i="0" baseline="0">
                    <a:solidFill>
                      <a:schemeClr val="bg1"/>
                    </a:solidFill>
                    <a:effectLst/>
                  </a:rPr>
                  <a:t>Peak Soil Moisture Time</a:t>
                </a:r>
                <a:endParaRPr lang="en-US" sz="1200">
                  <a:solidFill>
                    <a:schemeClr val="bg1"/>
                  </a:solidFill>
                  <a:effectLst/>
                </a:endParaRPr>
              </a:p>
              <a:p>
                <a:pPr>
                  <a:defRPr sz="1200">
                    <a:solidFill>
                      <a:schemeClr val="bg1"/>
                    </a:solidFill>
                  </a:defRPr>
                </a:pPr>
                <a:r>
                  <a:rPr lang="en-US" sz="1200" b="0" i="0" baseline="0">
                    <a:solidFill>
                      <a:schemeClr val="bg1"/>
                    </a:solidFill>
                    <a:effectLst/>
                  </a:rPr>
                  <a:t>After Initial Rainfall (hour)</a:t>
                </a:r>
                <a:endParaRPr lang="en-US" sz="1200">
                  <a:solidFill>
                    <a:schemeClr val="bg1"/>
                  </a:solidFill>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alpha val="99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78238200"/>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r>
              <a:rPr lang="en-US">
                <a:solidFill>
                  <a:schemeClr val="bg1"/>
                </a:solidFill>
              </a:rPr>
              <a:t>Seasonal Cycle: 2018-2019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v>Thunderstorm</c:v>
          </c:tx>
          <c:spPr>
            <a:solidFill>
              <a:schemeClr val="accent1"/>
            </a:solidFill>
            <a:ln w="9525" cap="flat" cmpd="sng" algn="ctr">
              <a:solidFill>
                <a:schemeClr val="lt1">
                  <a:alpha val="50000"/>
                </a:schemeClr>
              </a:solidFill>
              <a:round/>
            </a:ln>
            <a:effectLst/>
          </c:spPr>
          <c:invertIfNegative val="0"/>
          <c:cat>
            <c:strRef>
              <c:f>Monthly!$A$32:$A$43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Monthly!$B$32:$B$43</c:f>
              <c:numCache>
                <c:formatCode>General</c:formatCode>
                <c:ptCount val="12"/>
                <c:pt idx="0">
                  <c:v>0</c:v>
                </c:pt>
                <c:pt idx="1">
                  <c:v>0</c:v>
                </c:pt>
                <c:pt idx="2">
                  <c:v>0</c:v>
                </c:pt>
                <c:pt idx="3">
                  <c:v>0</c:v>
                </c:pt>
                <c:pt idx="4">
                  <c:v>1</c:v>
                </c:pt>
                <c:pt idx="5">
                  <c:v>6</c:v>
                </c:pt>
                <c:pt idx="6">
                  <c:v>15</c:v>
                </c:pt>
                <c:pt idx="7">
                  <c:v>12</c:v>
                </c:pt>
                <c:pt idx="8">
                  <c:v>1</c:v>
                </c:pt>
                <c:pt idx="9">
                  <c:v>2</c:v>
                </c:pt>
                <c:pt idx="10">
                  <c:v>0</c:v>
                </c:pt>
                <c:pt idx="11">
                  <c:v>0</c:v>
                </c:pt>
              </c:numCache>
            </c:numRef>
          </c:val>
          <c:extLst>
            <c:ext xmlns:c16="http://schemas.microsoft.com/office/drawing/2014/chart" uri="{C3380CC4-5D6E-409C-BE32-E72D297353CC}">
              <c16:uniqueId val="{00000000-BCF7-4272-98D6-943E798D5B16}"/>
            </c:ext>
          </c:extLst>
        </c:ser>
        <c:ser>
          <c:idx val="1"/>
          <c:order val="1"/>
          <c:tx>
            <c:v>Widespread</c:v>
          </c:tx>
          <c:spPr>
            <a:solidFill>
              <a:srgbClr val="FF9900"/>
            </a:solidFill>
            <a:ln w="9525" cap="flat" cmpd="sng" algn="ctr">
              <a:solidFill>
                <a:schemeClr val="lt1">
                  <a:alpha val="50000"/>
                </a:schemeClr>
              </a:solidFill>
              <a:round/>
            </a:ln>
            <a:effectLst/>
          </c:spPr>
          <c:invertIfNegative val="0"/>
          <c:cat>
            <c:strRef>
              <c:f>Monthly!$A$32:$A$43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Monthly!$C$32:$C$43</c:f>
              <c:numCache>
                <c:formatCode>General</c:formatCode>
                <c:ptCount val="12"/>
                <c:pt idx="0">
                  <c:v>0</c:v>
                </c:pt>
                <c:pt idx="1">
                  <c:v>0</c:v>
                </c:pt>
                <c:pt idx="2">
                  <c:v>0</c:v>
                </c:pt>
                <c:pt idx="3">
                  <c:v>0</c:v>
                </c:pt>
                <c:pt idx="4">
                  <c:v>0</c:v>
                </c:pt>
                <c:pt idx="5">
                  <c:v>1</c:v>
                </c:pt>
                <c:pt idx="6">
                  <c:v>2</c:v>
                </c:pt>
                <c:pt idx="7">
                  <c:v>6</c:v>
                </c:pt>
                <c:pt idx="8">
                  <c:v>4</c:v>
                </c:pt>
                <c:pt idx="9">
                  <c:v>2</c:v>
                </c:pt>
                <c:pt idx="10">
                  <c:v>1</c:v>
                </c:pt>
                <c:pt idx="11">
                  <c:v>1</c:v>
                </c:pt>
              </c:numCache>
            </c:numRef>
          </c:val>
          <c:extLst>
            <c:ext xmlns:c16="http://schemas.microsoft.com/office/drawing/2014/chart" uri="{C3380CC4-5D6E-409C-BE32-E72D297353CC}">
              <c16:uniqueId val="{00000001-BCF7-4272-98D6-943E798D5B16}"/>
            </c:ext>
          </c:extLst>
        </c:ser>
        <c:dLbls>
          <c:showLegendKey val="0"/>
          <c:showVal val="0"/>
          <c:showCatName val="0"/>
          <c:showSerName val="0"/>
          <c:showPercent val="0"/>
          <c:showBubbleSize val="0"/>
        </c:dLbls>
        <c:gapWidth val="65"/>
        <c:axId val="382468960"/>
        <c:axId val="382470928"/>
      </c:barChart>
      <c:catAx>
        <c:axId val="38246896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r>
                  <a:rPr lang="en-US">
                    <a:solidFill>
                      <a:schemeClr val="tx1"/>
                    </a:solidFill>
                  </a:rPr>
                  <a:t>Month</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bg1"/>
                </a:solidFill>
                <a:latin typeface="+mn-lt"/>
                <a:ea typeface="+mn-ea"/>
                <a:cs typeface="+mn-cs"/>
              </a:defRPr>
            </a:pPr>
            <a:endParaRPr lang="en-US"/>
          </a:p>
        </c:txPr>
        <c:crossAx val="382470928"/>
        <c:crosses val="autoZero"/>
        <c:auto val="1"/>
        <c:lblAlgn val="ctr"/>
        <c:lblOffset val="100"/>
        <c:noMultiLvlLbl val="0"/>
      </c:catAx>
      <c:valAx>
        <c:axId val="382470928"/>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b="1">
                    <a:solidFill>
                      <a:schemeClr val="bg1"/>
                    </a:solidFill>
                  </a:rPr>
                  <a:t>Amount (days per month)</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82468960"/>
        <c:crosses val="autoZero"/>
        <c:crossBetween val="between"/>
      </c:valAx>
      <c:spPr>
        <a:noFill/>
        <a:ln>
          <a:solidFill>
            <a:schemeClr val="bg1"/>
          </a:solid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bg1"/>
                </a:solidFill>
                <a:latin typeface="+mn-lt"/>
                <a:ea typeface="+mn-ea"/>
                <a:cs typeface="+mn-cs"/>
              </a:defRPr>
            </a:pPr>
            <a:r>
              <a:rPr lang="en-US" sz="1600" b="0" i="0" baseline="0" dirty="0">
                <a:solidFill>
                  <a:schemeClr val="bg1"/>
                </a:solidFill>
                <a:effectLst/>
              </a:rPr>
              <a:t>Widespread Events</a:t>
            </a:r>
            <a:endParaRPr lang="en-US" sz="1600" dirty="0">
              <a:solidFill>
                <a:schemeClr val="bg1"/>
              </a:solidFill>
              <a:effectLst/>
            </a:endParaRPr>
          </a:p>
        </c:rich>
      </c:tx>
      <c:layout>
        <c:manualLayout>
          <c:xMode val="edge"/>
          <c:yMode val="edge"/>
          <c:x val="0.29958296648034949"/>
          <c:y val="5.779179570273092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4204794322487374"/>
          <c:y val="0.18384975669134881"/>
          <c:w val="0.80162663370518328"/>
          <c:h val="0.66768634751762823"/>
        </c:manualLayout>
      </c:layout>
      <c:scatterChart>
        <c:scatterStyle val="lineMarker"/>
        <c:varyColors val="0"/>
        <c:ser>
          <c:idx val="0"/>
          <c:order val="0"/>
          <c:spPr>
            <a:ln w="25400" cap="rnd">
              <a:noFill/>
              <a:round/>
            </a:ln>
            <a:effectLst/>
          </c:spPr>
          <c:marker>
            <c:symbol val="circle"/>
            <c:size val="5"/>
            <c:spPr>
              <a:solidFill>
                <a:srgbClr val="0070C0"/>
              </a:solidFill>
              <a:ln w="9525">
                <a:solidFill>
                  <a:schemeClr val="accent1"/>
                </a:solidFill>
              </a:ln>
              <a:effectLst/>
            </c:spPr>
          </c:marker>
          <c:trendline>
            <c:spPr>
              <a:ln w="19050" cap="rnd">
                <a:solidFill>
                  <a:srgbClr val="0070C0"/>
                </a:solidFill>
                <a:prstDash val="sysDot"/>
              </a:ln>
              <a:effectLst/>
            </c:spPr>
            <c:trendlineType val="linear"/>
            <c:dispRSqr val="0"/>
            <c:dispEq val="0"/>
          </c:trendline>
          <c:xVal>
            <c:numRef>
              <c:f>(Widespread!$V$2:$V$12,Widespread!$V$14:$V$53)</c:f>
              <c:numCache>
                <c:formatCode>0.00</c:formatCode>
                <c:ptCount val="51"/>
                <c:pt idx="0">
                  <c:v>2.5</c:v>
                </c:pt>
                <c:pt idx="1">
                  <c:v>1.3</c:v>
                </c:pt>
                <c:pt idx="2">
                  <c:v>0.8</c:v>
                </c:pt>
                <c:pt idx="3">
                  <c:v>2</c:v>
                </c:pt>
                <c:pt idx="4">
                  <c:v>0.55000000000000004</c:v>
                </c:pt>
                <c:pt idx="5">
                  <c:v>2.2000000000000002</c:v>
                </c:pt>
                <c:pt idx="6">
                  <c:v>2.4</c:v>
                </c:pt>
                <c:pt idx="7">
                  <c:v>0.8</c:v>
                </c:pt>
                <c:pt idx="8">
                  <c:v>1.4</c:v>
                </c:pt>
                <c:pt idx="9">
                  <c:v>0.7</c:v>
                </c:pt>
                <c:pt idx="10">
                  <c:v>0.28000000000000003</c:v>
                </c:pt>
                <c:pt idx="11">
                  <c:v>0.4</c:v>
                </c:pt>
                <c:pt idx="12" formatCode="General">
                  <c:v>1</c:v>
                </c:pt>
                <c:pt idx="13" formatCode="General">
                  <c:v>0.7</c:v>
                </c:pt>
                <c:pt idx="14">
                  <c:v>0.9</c:v>
                </c:pt>
                <c:pt idx="15">
                  <c:v>4.13</c:v>
                </c:pt>
                <c:pt idx="16">
                  <c:v>3.3</c:v>
                </c:pt>
                <c:pt idx="17">
                  <c:v>2.15</c:v>
                </c:pt>
                <c:pt idx="18">
                  <c:v>1.9</c:v>
                </c:pt>
                <c:pt idx="19" formatCode="General">
                  <c:v>3.1</c:v>
                </c:pt>
                <c:pt idx="20">
                  <c:v>3</c:v>
                </c:pt>
                <c:pt idx="21">
                  <c:v>0.7</c:v>
                </c:pt>
                <c:pt idx="22">
                  <c:v>1.2</c:v>
                </c:pt>
                <c:pt idx="23">
                  <c:v>0.35</c:v>
                </c:pt>
                <c:pt idx="24">
                  <c:v>2.15</c:v>
                </c:pt>
                <c:pt idx="25">
                  <c:v>1.3</c:v>
                </c:pt>
                <c:pt idx="26">
                  <c:v>3.8</c:v>
                </c:pt>
                <c:pt idx="27">
                  <c:v>1.6</c:v>
                </c:pt>
                <c:pt idx="28">
                  <c:v>1.2</c:v>
                </c:pt>
                <c:pt idx="29">
                  <c:v>1.3</c:v>
                </c:pt>
                <c:pt idx="30" formatCode="General">
                  <c:v>0.14000000000000001</c:v>
                </c:pt>
                <c:pt idx="31" formatCode="General">
                  <c:v>2.4</c:v>
                </c:pt>
                <c:pt idx="32">
                  <c:v>1.5</c:v>
                </c:pt>
                <c:pt idx="33">
                  <c:v>1.3</c:v>
                </c:pt>
                <c:pt idx="34">
                  <c:v>0.8</c:v>
                </c:pt>
                <c:pt idx="35">
                  <c:v>1.2</c:v>
                </c:pt>
                <c:pt idx="36">
                  <c:v>1.8</c:v>
                </c:pt>
                <c:pt idx="37">
                  <c:v>0.7</c:v>
                </c:pt>
                <c:pt idx="38">
                  <c:v>3.2</c:v>
                </c:pt>
                <c:pt idx="39">
                  <c:v>1.25</c:v>
                </c:pt>
                <c:pt idx="40">
                  <c:v>0.26</c:v>
                </c:pt>
                <c:pt idx="41">
                  <c:v>1.25</c:v>
                </c:pt>
                <c:pt idx="42">
                  <c:v>0.6</c:v>
                </c:pt>
                <c:pt idx="43">
                  <c:v>0.6</c:v>
                </c:pt>
                <c:pt idx="44">
                  <c:v>1.9</c:v>
                </c:pt>
                <c:pt idx="45">
                  <c:v>2.1</c:v>
                </c:pt>
                <c:pt idx="46">
                  <c:v>4.2</c:v>
                </c:pt>
                <c:pt idx="47">
                  <c:v>2.5499999999999998</c:v>
                </c:pt>
                <c:pt idx="48">
                  <c:v>1.1000000000000001</c:v>
                </c:pt>
                <c:pt idx="49">
                  <c:v>1</c:v>
                </c:pt>
                <c:pt idx="50">
                  <c:v>0.7</c:v>
                </c:pt>
              </c:numCache>
            </c:numRef>
          </c:xVal>
          <c:yVal>
            <c:numRef>
              <c:f>(Widespread!$AA$2:$AA$12,Widespread!$AA$14:$AA$53)</c:f>
              <c:numCache>
                <c:formatCode>0.00</c:formatCode>
                <c:ptCount val="51"/>
                <c:pt idx="0">
                  <c:v>3.5</c:v>
                </c:pt>
                <c:pt idx="1">
                  <c:v>5</c:v>
                </c:pt>
                <c:pt idx="2">
                  <c:v>8</c:v>
                </c:pt>
                <c:pt idx="3">
                  <c:v>4</c:v>
                </c:pt>
                <c:pt idx="4">
                  <c:v>3</c:v>
                </c:pt>
                <c:pt idx="5">
                  <c:v>3.5</c:v>
                </c:pt>
                <c:pt idx="6">
                  <c:v>4</c:v>
                </c:pt>
                <c:pt idx="7">
                  <c:v>5.5</c:v>
                </c:pt>
                <c:pt idx="8">
                  <c:v>10</c:v>
                </c:pt>
                <c:pt idx="9">
                  <c:v>2.5</c:v>
                </c:pt>
                <c:pt idx="10">
                  <c:v>4</c:v>
                </c:pt>
                <c:pt idx="11">
                  <c:v>1</c:v>
                </c:pt>
                <c:pt idx="12">
                  <c:v>1.5</c:v>
                </c:pt>
                <c:pt idx="13">
                  <c:v>1</c:v>
                </c:pt>
                <c:pt idx="14">
                  <c:v>4</c:v>
                </c:pt>
                <c:pt idx="15">
                  <c:v>10</c:v>
                </c:pt>
                <c:pt idx="16">
                  <c:v>5.5</c:v>
                </c:pt>
                <c:pt idx="17">
                  <c:v>7</c:v>
                </c:pt>
                <c:pt idx="18">
                  <c:v>5</c:v>
                </c:pt>
                <c:pt idx="19">
                  <c:v>8</c:v>
                </c:pt>
                <c:pt idx="20">
                  <c:v>0.5</c:v>
                </c:pt>
                <c:pt idx="21">
                  <c:v>9</c:v>
                </c:pt>
                <c:pt idx="22">
                  <c:v>1</c:v>
                </c:pt>
                <c:pt idx="23">
                  <c:v>2</c:v>
                </c:pt>
                <c:pt idx="24">
                  <c:v>4</c:v>
                </c:pt>
                <c:pt idx="25">
                  <c:v>3</c:v>
                </c:pt>
                <c:pt idx="26">
                  <c:v>1</c:v>
                </c:pt>
                <c:pt idx="27">
                  <c:v>1.5</c:v>
                </c:pt>
                <c:pt idx="28">
                  <c:v>2</c:v>
                </c:pt>
                <c:pt idx="29">
                  <c:v>4</c:v>
                </c:pt>
                <c:pt idx="30">
                  <c:v>1.5</c:v>
                </c:pt>
                <c:pt idx="31">
                  <c:v>2</c:v>
                </c:pt>
                <c:pt idx="32">
                  <c:v>2</c:v>
                </c:pt>
                <c:pt idx="33">
                  <c:v>4</c:v>
                </c:pt>
                <c:pt idx="34">
                  <c:v>10</c:v>
                </c:pt>
                <c:pt idx="35">
                  <c:v>0</c:v>
                </c:pt>
                <c:pt idx="36">
                  <c:v>1.5</c:v>
                </c:pt>
                <c:pt idx="37">
                  <c:v>3.5</c:v>
                </c:pt>
                <c:pt idx="38">
                  <c:v>1</c:v>
                </c:pt>
                <c:pt idx="39">
                  <c:v>3</c:v>
                </c:pt>
                <c:pt idx="40">
                  <c:v>1</c:v>
                </c:pt>
                <c:pt idx="41">
                  <c:v>2.5</c:v>
                </c:pt>
                <c:pt idx="42">
                  <c:v>2</c:v>
                </c:pt>
                <c:pt idx="43">
                  <c:v>3</c:v>
                </c:pt>
                <c:pt idx="44">
                  <c:v>10</c:v>
                </c:pt>
                <c:pt idx="45">
                  <c:v>8</c:v>
                </c:pt>
                <c:pt idx="46">
                  <c:v>7</c:v>
                </c:pt>
                <c:pt idx="47">
                  <c:v>10</c:v>
                </c:pt>
                <c:pt idx="48">
                  <c:v>1.5</c:v>
                </c:pt>
                <c:pt idx="49">
                  <c:v>3</c:v>
                </c:pt>
                <c:pt idx="50">
                  <c:v>3</c:v>
                </c:pt>
              </c:numCache>
            </c:numRef>
          </c:yVal>
          <c:smooth val="0"/>
          <c:extLst>
            <c:ext xmlns:c16="http://schemas.microsoft.com/office/drawing/2014/chart" uri="{C3380CC4-5D6E-409C-BE32-E72D297353CC}">
              <c16:uniqueId val="{00000001-BB58-40E6-938B-7AC7AB0CE824}"/>
            </c:ext>
          </c:extLst>
        </c:ser>
        <c:ser>
          <c:idx val="1"/>
          <c:order val="1"/>
          <c:spPr>
            <a:ln w="25400" cap="rnd">
              <a:noFill/>
              <a:round/>
            </a:ln>
            <a:effectLst/>
          </c:spPr>
          <c:marker>
            <c:symbol val="circle"/>
            <c:size val="5"/>
            <c:spPr>
              <a:solidFill>
                <a:srgbClr val="FF9900"/>
              </a:solidFill>
              <a:ln w="9525">
                <a:noFill/>
              </a:ln>
              <a:effectLst/>
            </c:spPr>
          </c:marker>
          <c:xVal>
            <c:numRef>
              <c:f>(Widespread!$V$6,Widespread!$V$10,Widespread!$V$24,Widespread!$V$27:$V$28)</c:f>
              <c:numCache>
                <c:formatCode>0.00</c:formatCode>
                <c:ptCount val="5"/>
                <c:pt idx="0">
                  <c:v>0.55000000000000004</c:v>
                </c:pt>
                <c:pt idx="1">
                  <c:v>1.4</c:v>
                </c:pt>
                <c:pt idx="2">
                  <c:v>0.7</c:v>
                </c:pt>
                <c:pt idx="3">
                  <c:v>2.15</c:v>
                </c:pt>
                <c:pt idx="4">
                  <c:v>1.3</c:v>
                </c:pt>
              </c:numCache>
            </c:numRef>
          </c:xVal>
          <c:yVal>
            <c:numRef>
              <c:f>(Widespread!$AA$6,Widespread!$AA$10,Widespread!$AA$24,Widespread!$AA$27:$AA$28)</c:f>
              <c:numCache>
                <c:formatCode>0.00</c:formatCode>
                <c:ptCount val="5"/>
                <c:pt idx="0">
                  <c:v>3</c:v>
                </c:pt>
                <c:pt idx="1">
                  <c:v>10</c:v>
                </c:pt>
                <c:pt idx="2">
                  <c:v>9</c:v>
                </c:pt>
                <c:pt idx="3">
                  <c:v>4</c:v>
                </c:pt>
                <c:pt idx="4">
                  <c:v>3</c:v>
                </c:pt>
              </c:numCache>
            </c:numRef>
          </c:yVal>
          <c:smooth val="0"/>
          <c:extLst>
            <c:ext xmlns:c16="http://schemas.microsoft.com/office/drawing/2014/chart" uri="{C3380CC4-5D6E-409C-BE32-E72D297353CC}">
              <c16:uniqueId val="{00000002-BB58-40E6-938B-7AC7AB0CE824}"/>
            </c:ext>
          </c:extLst>
        </c:ser>
        <c:dLbls>
          <c:showLegendKey val="0"/>
          <c:showVal val="0"/>
          <c:showCatName val="0"/>
          <c:showSerName val="0"/>
          <c:showPercent val="0"/>
          <c:showBubbleSize val="0"/>
        </c:dLbls>
        <c:axId val="388834336"/>
        <c:axId val="388827120"/>
      </c:scatterChart>
      <c:valAx>
        <c:axId val="388834336"/>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a:solidFill>
                      <a:schemeClr val="bg1"/>
                    </a:solidFill>
                  </a:rPr>
                  <a:t>Total Rainfall (in)</a:t>
                </a:r>
              </a:p>
            </c:rich>
          </c:tx>
          <c:layout>
            <c:manualLayout>
              <c:xMode val="edge"/>
              <c:yMode val="edge"/>
              <c:x val="0.42376041372619061"/>
              <c:y val="0.9287284950319071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388827120"/>
        <c:crosses val="autoZero"/>
        <c:crossBetween val="midCat"/>
      </c:valAx>
      <c:valAx>
        <c:axId val="388827120"/>
        <c:scaling>
          <c:orientation val="minMax"/>
          <c:min val="-1"/>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sz="1200" b="0" i="0" baseline="0">
                    <a:solidFill>
                      <a:schemeClr val="bg1"/>
                    </a:solidFill>
                    <a:effectLst/>
                  </a:rPr>
                  <a:t>Peak Soil Moisture Time </a:t>
                </a:r>
                <a:endParaRPr lang="en-US" sz="1200">
                  <a:solidFill>
                    <a:schemeClr val="bg1"/>
                  </a:solidFill>
                  <a:effectLst/>
                </a:endParaRPr>
              </a:p>
              <a:p>
                <a:pPr>
                  <a:defRPr sz="1200">
                    <a:solidFill>
                      <a:schemeClr val="bg1"/>
                    </a:solidFill>
                  </a:defRPr>
                </a:pPr>
                <a:r>
                  <a:rPr lang="en-US" sz="1200" b="0" i="0" baseline="0">
                    <a:solidFill>
                      <a:schemeClr val="bg1"/>
                    </a:solidFill>
                    <a:effectLst/>
                  </a:rPr>
                  <a:t>After Initial Rainfall (hour)</a:t>
                </a:r>
                <a:endParaRPr lang="en-US" sz="1200">
                  <a:solidFill>
                    <a:schemeClr val="bg1"/>
                  </a:solidFill>
                  <a:effectLst/>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388834336"/>
        <c:crosses val="autoZero"/>
        <c:crossBetween val="midCat"/>
        <c:majorUnit val="1"/>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r>
              <a:rPr lang="en-US">
                <a:solidFill>
                  <a:schemeClr val="bg1"/>
                </a:solidFill>
              </a:rPr>
              <a:t>Diurnal Peak Soil Moisture: Thunderstorm Events 2018-2019</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manualLayout>
          <c:layoutTarget val="inner"/>
          <c:xMode val="edge"/>
          <c:yMode val="edge"/>
          <c:x val="6.9657725639614892E-2"/>
          <c:y val="0.1331831159742479"/>
          <c:w val="0.83249827041387459"/>
          <c:h val="0.64065942446530866"/>
        </c:manualLayout>
      </c:layout>
      <c:barChart>
        <c:barDir val="col"/>
        <c:grouping val="clustered"/>
        <c:varyColors val="0"/>
        <c:ser>
          <c:idx val="0"/>
          <c:order val="0"/>
          <c:tx>
            <c:strRef>
              <c:f>Diurnal!$B$1</c:f>
              <c:strCache>
                <c:ptCount val="1"/>
                <c:pt idx="0">
                  <c:v>5cm</c:v>
                </c:pt>
              </c:strCache>
            </c:strRef>
          </c:tx>
          <c:spPr>
            <a:solidFill>
              <a:schemeClr val="accent1"/>
            </a:solidFill>
            <a:ln w="9525" cap="flat" cmpd="sng" algn="ctr">
              <a:solidFill>
                <a:schemeClr val="lt1">
                  <a:alpha val="50000"/>
                </a:schemeClr>
              </a:solidFill>
              <a:round/>
            </a:ln>
            <a:effectLst/>
          </c:spPr>
          <c:invertIfNegative val="0"/>
          <c:cat>
            <c:numRef>
              <c:f>Diurnal!$A$2:$A$49</c:f>
              <c:numCache>
                <c:formatCode>h:mm</c:formatCode>
                <c:ptCount val="48"/>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pt idx="17">
                  <c:v>0.85416666666666663</c:v>
                </c:pt>
                <c:pt idx="18">
                  <c:v>0.875</c:v>
                </c:pt>
                <c:pt idx="19">
                  <c:v>0.89583333333333337</c:v>
                </c:pt>
                <c:pt idx="20">
                  <c:v>0.91666666666666663</c:v>
                </c:pt>
                <c:pt idx="21">
                  <c:v>0.9375</c:v>
                </c:pt>
                <c:pt idx="22">
                  <c:v>0.95833333333333337</c:v>
                </c:pt>
                <c:pt idx="23">
                  <c:v>0.97916666666666663</c:v>
                </c:pt>
                <c:pt idx="24">
                  <c:v>0</c:v>
                </c:pt>
                <c:pt idx="25">
                  <c:v>2.0833333333333332E-2</c:v>
                </c:pt>
                <c:pt idx="26">
                  <c:v>4.1666666666666664E-2</c:v>
                </c:pt>
                <c:pt idx="27">
                  <c:v>6.25E-2</c:v>
                </c:pt>
                <c:pt idx="28">
                  <c:v>8.3333333333333329E-2</c:v>
                </c:pt>
                <c:pt idx="29">
                  <c:v>0.10416666666666667</c:v>
                </c:pt>
                <c:pt idx="30">
                  <c:v>0.125</c:v>
                </c:pt>
                <c:pt idx="31">
                  <c:v>0.14583333333333334</c:v>
                </c:pt>
                <c:pt idx="32">
                  <c:v>0.16666666666666666</c:v>
                </c:pt>
                <c:pt idx="33">
                  <c:v>0.1875</c:v>
                </c:pt>
                <c:pt idx="34">
                  <c:v>0.20833333333333334</c:v>
                </c:pt>
                <c:pt idx="35">
                  <c:v>0.22916666666666666</c:v>
                </c:pt>
                <c:pt idx="36">
                  <c:v>0.25</c:v>
                </c:pt>
                <c:pt idx="37">
                  <c:v>0.27083333333333331</c:v>
                </c:pt>
                <c:pt idx="38">
                  <c:v>0.29166666666666669</c:v>
                </c:pt>
                <c:pt idx="39">
                  <c:v>0.3125</c:v>
                </c:pt>
                <c:pt idx="40">
                  <c:v>0.33333333333333331</c:v>
                </c:pt>
                <c:pt idx="41">
                  <c:v>0.35416666666666669</c:v>
                </c:pt>
                <c:pt idx="42">
                  <c:v>0.375</c:v>
                </c:pt>
                <c:pt idx="43">
                  <c:v>0.39583333333333331</c:v>
                </c:pt>
                <c:pt idx="44">
                  <c:v>0.41666666666666669</c:v>
                </c:pt>
                <c:pt idx="45">
                  <c:v>0.4375</c:v>
                </c:pt>
                <c:pt idx="46">
                  <c:v>0.45833333333333331</c:v>
                </c:pt>
                <c:pt idx="47">
                  <c:v>0.47916666666666669</c:v>
                </c:pt>
              </c:numCache>
            </c:numRef>
          </c:cat>
          <c:val>
            <c:numRef>
              <c:f>Diurnal!$B$2:$B$49</c:f>
              <c:numCache>
                <c:formatCode>#,##0</c:formatCode>
                <c:ptCount val="48"/>
                <c:pt idx="0">
                  <c:v>0</c:v>
                </c:pt>
                <c:pt idx="1">
                  <c:v>0</c:v>
                </c:pt>
                <c:pt idx="2">
                  <c:v>4</c:v>
                </c:pt>
                <c:pt idx="3">
                  <c:v>0</c:v>
                </c:pt>
                <c:pt idx="4">
                  <c:v>1</c:v>
                </c:pt>
                <c:pt idx="5">
                  <c:v>0</c:v>
                </c:pt>
                <c:pt idx="6">
                  <c:v>0</c:v>
                </c:pt>
                <c:pt idx="7">
                  <c:v>0</c:v>
                </c:pt>
                <c:pt idx="8">
                  <c:v>1</c:v>
                </c:pt>
                <c:pt idx="9">
                  <c:v>0</c:v>
                </c:pt>
                <c:pt idx="10">
                  <c:v>2</c:v>
                </c:pt>
                <c:pt idx="11">
                  <c:v>0</c:v>
                </c:pt>
                <c:pt idx="12">
                  <c:v>2</c:v>
                </c:pt>
                <c:pt idx="13">
                  <c:v>0</c:v>
                </c:pt>
                <c:pt idx="14">
                  <c:v>5</c:v>
                </c:pt>
                <c:pt idx="15">
                  <c:v>2</c:v>
                </c:pt>
                <c:pt idx="16">
                  <c:v>3</c:v>
                </c:pt>
                <c:pt idx="17">
                  <c:v>4</c:v>
                </c:pt>
                <c:pt idx="18">
                  <c:v>6</c:v>
                </c:pt>
                <c:pt idx="19">
                  <c:v>4</c:v>
                </c:pt>
                <c:pt idx="20">
                  <c:v>3</c:v>
                </c:pt>
                <c:pt idx="21">
                  <c:v>2</c:v>
                </c:pt>
                <c:pt idx="22">
                  <c:v>5</c:v>
                </c:pt>
                <c:pt idx="23" formatCode="0">
                  <c:v>0</c:v>
                </c:pt>
                <c:pt idx="24">
                  <c:v>10</c:v>
                </c:pt>
                <c:pt idx="25">
                  <c:v>0</c:v>
                </c:pt>
                <c:pt idx="26">
                  <c:v>2</c:v>
                </c:pt>
                <c:pt idx="27">
                  <c:v>1</c:v>
                </c:pt>
                <c:pt idx="28">
                  <c:v>2</c:v>
                </c:pt>
                <c:pt idx="29">
                  <c:v>0</c:v>
                </c:pt>
                <c:pt idx="30">
                  <c:v>5</c:v>
                </c:pt>
                <c:pt idx="31">
                  <c:v>0</c:v>
                </c:pt>
                <c:pt idx="32">
                  <c:v>2</c:v>
                </c:pt>
                <c:pt idx="33">
                  <c:v>1</c:v>
                </c:pt>
                <c:pt idx="34">
                  <c:v>1</c:v>
                </c:pt>
                <c:pt idx="35">
                  <c:v>0</c:v>
                </c:pt>
                <c:pt idx="36">
                  <c:v>0</c:v>
                </c:pt>
                <c:pt idx="37">
                  <c:v>0</c:v>
                </c:pt>
                <c:pt idx="38">
                  <c:v>0</c:v>
                </c:pt>
                <c:pt idx="39">
                  <c:v>0</c:v>
                </c:pt>
                <c:pt idx="40">
                  <c:v>1</c:v>
                </c:pt>
                <c:pt idx="41">
                  <c:v>0</c:v>
                </c:pt>
                <c:pt idx="42">
                  <c:v>1</c:v>
                </c:pt>
                <c:pt idx="43">
                  <c:v>0</c:v>
                </c:pt>
                <c:pt idx="44">
                  <c:v>0</c:v>
                </c:pt>
                <c:pt idx="45">
                  <c:v>0</c:v>
                </c:pt>
                <c:pt idx="46">
                  <c:v>1</c:v>
                </c:pt>
                <c:pt idx="47">
                  <c:v>0</c:v>
                </c:pt>
              </c:numCache>
            </c:numRef>
          </c:val>
          <c:extLst>
            <c:ext xmlns:c16="http://schemas.microsoft.com/office/drawing/2014/chart" uri="{C3380CC4-5D6E-409C-BE32-E72D297353CC}">
              <c16:uniqueId val="{00000000-CF20-4AB1-9998-2A15516C57CC}"/>
            </c:ext>
          </c:extLst>
        </c:ser>
        <c:ser>
          <c:idx val="1"/>
          <c:order val="1"/>
          <c:tx>
            <c:strRef>
              <c:f>Diurnal!$C$1</c:f>
              <c:strCache>
                <c:ptCount val="1"/>
                <c:pt idx="0">
                  <c:v>Column</c:v>
                </c:pt>
              </c:strCache>
            </c:strRef>
          </c:tx>
          <c:spPr>
            <a:solidFill>
              <a:srgbClr val="FF9900"/>
            </a:solidFill>
            <a:ln w="9525" cap="flat" cmpd="sng" algn="ctr">
              <a:solidFill>
                <a:schemeClr val="lt1">
                  <a:alpha val="50000"/>
                </a:schemeClr>
              </a:solidFill>
              <a:round/>
            </a:ln>
            <a:effectLst/>
          </c:spPr>
          <c:invertIfNegative val="0"/>
          <c:cat>
            <c:numRef>
              <c:f>Diurnal!$A$2:$A$49</c:f>
              <c:numCache>
                <c:formatCode>h:mm</c:formatCode>
                <c:ptCount val="48"/>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pt idx="17">
                  <c:v>0.85416666666666663</c:v>
                </c:pt>
                <c:pt idx="18">
                  <c:v>0.875</c:v>
                </c:pt>
                <c:pt idx="19">
                  <c:v>0.89583333333333337</c:v>
                </c:pt>
                <c:pt idx="20">
                  <c:v>0.91666666666666663</c:v>
                </c:pt>
                <c:pt idx="21">
                  <c:v>0.9375</c:v>
                </c:pt>
                <c:pt idx="22">
                  <c:v>0.95833333333333337</c:v>
                </c:pt>
                <c:pt idx="23">
                  <c:v>0.97916666666666663</c:v>
                </c:pt>
                <c:pt idx="24">
                  <c:v>0</c:v>
                </c:pt>
                <c:pt idx="25">
                  <c:v>2.0833333333333332E-2</c:v>
                </c:pt>
                <c:pt idx="26">
                  <c:v>4.1666666666666664E-2</c:v>
                </c:pt>
                <c:pt idx="27">
                  <c:v>6.25E-2</c:v>
                </c:pt>
                <c:pt idx="28">
                  <c:v>8.3333333333333329E-2</c:v>
                </c:pt>
                <c:pt idx="29">
                  <c:v>0.10416666666666667</c:v>
                </c:pt>
                <c:pt idx="30">
                  <c:v>0.125</c:v>
                </c:pt>
                <c:pt idx="31">
                  <c:v>0.14583333333333334</c:v>
                </c:pt>
                <c:pt idx="32">
                  <c:v>0.16666666666666666</c:v>
                </c:pt>
                <c:pt idx="33">
                  <c:v>0.1875</c:v>
                </c:pt>
                <c:pt idx="34">
                  <c:v>0.20833333333333334</c:v>
                </c:pt>
                <c:pt idx="35">
                  <c:v>0.22916666666666666</c:v>
                </c:pt>
                <c:pt idx="36">
                  <c:v>0.25</c:v>
                </c:pt>
                <c:pt idx="37">
                  <c:v>0.27083333333333331</c:v>
                </c:pt>
                <c:pt idx="38">
                  <c:v>0.29166666666666669</c:v>
                </c:pt>
                <c:pt idx="39">
                  <c:v>0.3125</c:v>
                </c:pt>
                <c:pt idx="40">
                  <c:v>0.33333333333333331</c:v>
                </c:pt>
                <c:pt idx="41">
                  <c:v>0.35416666666666669</c:v>
                </c:pt>
                <c:pt idx="42">
                  <c:v>0.375</c:v>
                </c:pt>
                <c:pt idx="43">
                  <c:v>0.39583333333333331</c:v>
                </c:pt>
                <c:pt idx="44">
                  <c:v>0.41666666666666669</c:v>
                </c:pt>
                <c:pt idx="45">
                  <c:v>0.4375</c:v>
                </c:pt>
                <c:pt idx="46">
                  <c:v>0.45833333333333331</c:v>
                </c:pt>
                <c:pt idx="47">
                  <c:v>0.47916666666666669</c:v>
                </c:pt>
              </c:numCache>
            </c:numRef>
          </c:cat>
          <c:val>
            <c:numRef>
              <c:f>Diurnal!$C$2:$C$49</c:f>
              <c:numCache>
                <c:formatCode>#,##0</c:formatCode>
                <c:ptCount val="48"/>
                <c:pt idx="0">
                  <c:v>0</c:v>
                </c:pt>
                <c:pt idx="1">
                  <c:v>0</c:v>
                </c:pt>
                <c:pt idx="2">
                  <c:v>3</c:v>
                </c:pt>
                <c:pt idx="3">
                  <c:v>0</c:v>
                </c:pt>
                <c:pt idx="4">
                  <c:v>1</c:v>
                </c:pt>
                <c:pt idx="5">
                  <c:v>0</c:v>
                </c:pt>
                <c:pt idx="6">
                  <c:v>0</c:v>
                </c:pt>
                <c:pt idx="7">
                  <c:v>0</c:v>
                </c:pt>
                <c:pt idx="8">
                  <c:v>1</c:v>
                </c:pt>
                <c:pt idx="9">
                  <c:v>0</c:v>
                </c:pt>
                <c:pt idx="10">
                  <c:v>1</c:v>
                </c:pt>
                <c:pt idx="11">
                  <c:v>0</c:v>
                </c:pt>
                <c:pt idx="12">
                  <c:v>2</c:v>
                </c:pt>
                <c:pt idx="13">
                  <c:v>0</c:v>
                </c:pt>
                <c:pt idx="14">
                  <c:v>5</c:v>
                </c:pt>
                <c:pt idx="15">
                  <c:v>2</c:v>
                </c:pt>
                <c:pt idx="16">
                  <c:v>3</c:v>
                </c:pt>
                <c:pt idx="17">
                  <c:v>4</c:v>
                </c:pt>
                <c:pt idx="18">
                  <c:v>7</c:v>
                </c:pt>
                <c:pt idx="19">
                  <c:v>4</c:v>
                </c:pt>
                <c:pt idx="20">
                  <c:v>3</c:v>
                </c:pt>
                <c:pt idx="21">
                  <c:v>3</c:v>
                </c:pt>
                <c:pt idx="22">
                  <c:v>5</c:v>
                </c:pt>
                <c:pt idx="23" formatCode="0">
                  <c:v>0</c:v>
                </c:pt>
                <c:pt idx="24">
                  <c:v>9</c:v>
                </c:pt>
                <c:pt idx="25">
                  <c:v>0</c:v>
                </c:pt>
                <c:pt idx="26">
                  <c:v>2</c:v>
                </c:pt>
                <c:pt idx="27">
                  <c:v>1</c:v>
                </c:pt>
                <c:pt idx="28">
                  <c:v>2</c:v>
                </c:pt>
                <c:pt idx="29">
                  <c:v>0</c:v>
                </c:pt>
                <c:pt idx="30">
                  <c:v>5</c:v>
                </c:pt>
                <c:pt idx="31">
                  <c:v>0</c:v>
                </c:pt>
                <c:pt idx="32">
                  <c:v>2</c:v>
                </c:pt>
                <c:pt idx="33">
                  <c:v>1</c:v>
                </c:pt>
                <c:pt idx="34">
                  <c:v>1</c:v>
                </c:pt>
                <c:pt idx="35">
                  <c:v>0</c:v>
                </c:pt>
                <c:pt idx="36">
                  <c:v>0</c:v>
                </c:pt>
                <c:pt idx="37">
                  <c:v>0</c:v>
                </c:pt>
                <c:pt idx="38">
                  <c:v>0</c:v>
                </c:pt>
                <c:pt idx="39">
                  <c:v>0</c:v>
                </c:pt>
                <c:pt idx="40">
                  <c:v>1</c:v>
                </c:pt>
                <c:pt idx="41">
                  <c:v>0</c:v>
                </c:pt>
                <c:pt idx="42">
                  <c:v>1</c:v>
                </c:pt>
                <c:pt idx="43">
                  <c:v>0</c:v>
                </c:pt>
                <c:pt idx="44">
                  <c:v>0</c:v>
                </c:pt>
                <c:pt idx="45">
                  <c:v>0</c:v>
                </c:pt>
                <c:pt idx="46">
                  <c:v>2</c:v>
                </c:pt>
                <c:pt idx="47">
                  <c:v>0</c:v>
                </c:pt>
              </c:numCache>
            </c:numRef>
          </c:val>
          <c:extLst>
            <c:ext xmlns:c16="http://schemas.microsoft.com/office/drawing/2014/chart" uri="{C3380CC4-5D6E-409C-BE32-E72D297353CC}">
              <c16:uniqueId val="{00000001-CF20-4AB1-9998-2A15516C57CC}"/>
            </c:ext>
          </c:extLst>
        </c:ser>
        <c:dLbls>
          <c:showLegendKey val="0"/>
          <c:showVal val="0"/>
          <c:showCatName val="0"/>
          <c:showSerName val="0"/>
          <c:showPercent val="0"/>
          <c:showBubbleSize val="0"/>
        </c:dLbls>
        <c:gapWidth val="65"/>
        <c:axId val="690400192"/>
        <c:axId val="690400520"/>
      </c:barChart>
      <c:catAx>
        <c:axId val="69040019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Time (UTC)</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h:mm" sourceLinked="1"/>
        <c:majorTickMark val="none"/>
        <c:minorTickMark val="none"/>
        <c:tickLblPos val="nextTo"/>
        <c:spPr>
          <a:solidFill>
            <a:schemeClr val="tx1"/>
          </a:solid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690400520"/>
        <c:crosses val="autoZero"/>
        <c:auto val="1"/>
        <c:lblAlgn val="ctr"/>
        <c:lblOffset val="100"/>
        <c:noMultiLvlLbl val="0"/>
      </c:catAx>
      <c:valAx>
        <c:axId val="690400520"/>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Amount</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90400192"/>
        <c:crosses val="autoZero"/>
        <c:crossBetween val="between"/>
      </c:valAx>
      <c:spPr>
        <a:solidFill>
          <a:schemeClr val="tx1"/>
        </a:solidFill>
        <a:ln>
          <a:solidFill>
            <a:schemeClr val="bg1"/>
          </a:solidFill>
        </a:ln>
        <a:effectLst/>
      </c:spPr>
    </c:plotArea>
    <c:legend>
      <c:legendPos val="b"/>
      <c:layout>
        <c:manualLayout>
          <c:xMode val="edge"/>
          <c:yMode val="edge"/>
          <c:x val="0.42298926483626359"/>
          <c:y val="0.92889755976959476"/>
          <c:w val="0.11401323468920341"/>
          <c:h val="5.1211053573258294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r>
              <a:rPr lang="en-US">
                <a:solidFill>
                  <a:schemeClr val="bg1"/>
                </a:solidFill>
              </a:rPr>
              <a:t>Diurnal Peak Soil Moisture: Widespread Events 2018-2019</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manualLayout>
          <c:layoutTarget val="inner"/>
          <c:xMode val="edge"/>
          <c:yMode val="edge"/>
          <c:x val="6.259853422721251E-2"/>
          <c:y val="0.13318318235991072"/>
          <c:w val="0.83945423447933609"/>
          <c:h val="0.6501547949036065"/>
        </c:manualLayout>
      </c:layout>
      <c:barChart>
        <c:barDir val="col"/>
        <c:grouping val="clustered"/>
        <c:varyColors val="0"/>
        <c:ser>
          <c:idx val="0"/>
          <c:order val="0"/>
          <c:tx>
            <c:strRef>
              <c:f>Diurnal!$B$52</c:f>
              <c:strCache>
                <c:ptCount val="1"/>
                <c:pt idx="0">
                  <c:v>5cm</c:v>
                </c:pt>
              </c:strCache>
            </c:strRef>
          </c:tx>
          <c:spPr>
            <a:solidFill>
              <a:schemeClr val="accent1">
                <a:alpha val="85000"/>
              </a:schemeClr>
            </a:solidFill>
            <a:ln w="9525" cap="flat" cmpd="sng" algn="ctr">
              <a:solidFill>
                <a:schemeClr val="lt1">
                  <a:alpha val="50000"/>
                </a:schemeClr>
              </a:solidFill>
              <a:round/>
            </a:ln>
            <a:effectLst/>
          </c:spPr>
          <c:invertIfNegative val="0"/>
          <c:cat>
            <c:numRef>
              <c:f>Diurnal!$A$53:$A$100</c:f>
              <c:numCache>
                <c:formatCode>h:mm</c:formatCode>
                <c:ptCount val="48"/>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pt idx="17">
                  <c:v>0.85416666666666663</c:v>
                </c:pt>
                <c:pt idx="18">
                  <c:v>0.875</c:v>
                </c:pt>
                <c:pt idx="19">
                  <c:v>0.89583333333333337</c:v>
                </c:pt>
                <c:pt idx="20">
                  <c:v>0.91666666666666663</c:v>
                </c:pt>
                <c:pt idx="21">
                  <c:v>0.9375</c:v>
                </c:pt>
                <c:pt idx="22">
                  <c:v>0.95833333333333337</c:v>
                </c:pt>
                <c:pt idx="23">
                  <c:v>0.97916666666666663</c:v>
                </c:pt>
                <c:pt idx="24">
                  <c:v>0</c:v>
                </c:pt>
                <c:pt idx="25">
                  <c:v>2.0833333333333332E-2</c:v>
                </c:pt>
                <c:pt idx="26">
                  <c:v>4.1666666666666664E-2</c:v>
                </c:pt>
                <c:pt idx="27">
                  <c:v>6.25E-2</c:v>
                </c:pt>
                <c:pt idx="28">
                  <c:v>8.3333333333333329E-2</c:v>
                </c:pt>
                <c:pt idx="29">
                  <c:v>0.10416666666666667</c:v>
                </c:pt>
                <c:pt idx="30">
                  <c:v>0.125</c:v>
                </c:pt>
                <c:pt idx="31">
                  <c:v>0.14583333333333334</c:v>
                </c:pt>
                <c:pt idx="32">
                  <c:v>0.16666666666666666</c:v>
                </c:pt>
                <c:pt idx="33">
                  <c:v>0.1875</c:v>
                </c:pt>
                <c:pt idx="34">
                  <c:v>0.20833333333333334</c:v>
                </c:pt>
                <c:pt idx="35">
                  <c:v>0.22916666666666666</c:v>
                </c:pt>
                <c:pt idx="36">
                  <c:v>0.25</c:v>
                </c:pt>
                <c:pt idx="37">
                  <c:v>0.27083333333333331</c:v>
                </c:pt>
                <c:pt idx="38">
                  <c:v>0.29166666666666669</c:v>
                </c:pt>
                <c:pt idx="39">
                  <c:v>0.3125</c:v>
                </c:pt>
                <c:pt idx="40">
                  <c:v>0.33333333333333331</c:v>
                </c:pt>
                <c:pt idx="41">
                  <c:v>0.35416666666666669</c:v>
                </c:pt>
                <c:pt idx="42">
                  <c:v>0.375</c:v>
                </c:pt>
                <c:pt idx="43">
                  <c:v>0.39583333333333331</c:v>
                </c:pt>
                <c:pt idx="44">
                  <c:v>0.41666666666666669</c:v>
                </c:pt>
                <c:pt idx="45">
                  <c:v>0.4375</c:v>
                </c:pt>
                <c:pt idx="46">
                  <c:v>0.45833333333333331</c:v>
                </c:pt>
                <c:pt idx="47">
                  <c:v>0.47916666666666669</c:v>
                </c:pt>
              </c:numCache>
            </c:numRef>
          </c:cat>
          <c:val>
            <c:numRef>
              <c:f>Diurnal!$B$53:$B$100</c:f>
              <c:numCache>
                <c:formatCode>0</c:formatCode>
                <c:ptCount val="48"/>
                <c:pt idx="0">
                  <c:v>0</c:v>
                </c:pt>
                <c:pt idx="1">
                  <c:v>1</c:v>
                </c:pt>
                <c:pt idx="2">
                  <c:v>3</c:v>
                </c:pt>
                <c:pt idx="3">
                  <c:v>0</c:v>
                </c:pt>
                <c:pt idx="4">
                  <c:v>1</c:v>
                </c:pt>
                <c:pt idx="5">
                  <c:v>0</c:v>
                </c:pt>
                <c:pt idx="6">
                  <c:v>1</c:v>
                </c:pt>
                <c:pt idx="7">
                  <c:v>0</c:v>
                </c:pt>
                <c:pt idx="8">
                  <c:v>2</c:v>
                </c:pt>
                <c:pt idx="9">
                  <c:v>1</c:v>
                </c:pt>
                <c:pt idx="10">
                  <c:v>0</c:v>
                </c:pt>
                <c:pt idx="11">
                  <c:v>0</c:v>
                </c:pt>
                <c:pt idx="12">
                  <c:v>0</c:v>
                </c:pt>
                <c:pt idx="13">
                  <c:v>0</c:v>
                </c:pt>
                <c:pt idx="14">
                  <c:v>4</c:v>
                </c:pt>
                <c:pt idx="15">
                  <c:v>0</c:v>
                </c:pt>
                <c:pt idx="16">
                  <c:v>3</c:v>
                </c:pt>
                <c:pt idx="17">
                  <c:v>0</c:v>
                </c:pt>
                <c:pt idx="18">
                  <c:v>0</c:v>
                </c:pt>
                <c:pt idx="19">
                  <c:v>1</c:v>
                </c:pt>
                <c:pt idx="20">
                  <c:v>2</c:v>
                </c:pt>
                <c:pt idx="21">
                  <c:v>0</c:v>
                </c:pt>
                <c:pt idx="22">
                  <c:v>5</c:v>
                </c:pt>
                <c:pt idx="23">
                  <c:v>1</c:v>
                </c:pt>
                <c:pt idx="24">
                  <c:v>3</c:v>
                </c:pt>
                <c:pt idx="25">
                  <c:v>0</c:v>
                </c:pt>
                <c:pt idx="26">
                  <c:v>0</c:v>
                </c:pt>
                <c:pt idx="27">
                  <c:v>0</c:v>
                </c:pt>
                <c:pt idx="28">
                  <c:v>0</c:v>
                </c:pt>
                <c:pt idx="29">
                  <c:v>1</c:v>
                </c:pt>
                <c:pt idx="30">
                  <c:v>2</c:v>
                </c:pt>
                <c:pt idx="31">
                  <c:v>0</c:v>
                </c:pt>
                <c:pt idx="32">
                  <c:v>3</c:v>
                </c:pt>
                <c:pt idx="33">
                  <c:v>1</c:v>
                </c:pt>
                <c:pt idx="34">
                  <c:v>2</c:v>
                </c:pt>
                <c:pt idx="35">
                  <c:v>0</c:v>
                </c:pt>
                <c:pt idx="36">
                  <c:v>7</c:v>
                </c:pt>
                <c:pt idx="37">
                  <c:v>0</c:v>
                </c:pt>
                <c:pt idx="38">
                  <c:v>4</c:v>
                </c:pt>
                <c:pt idx="39">
                  <c:v>0</c:v>
                </c:pt>
                <c:pt idx="40">
                  <c:v>0</c:v>
                </c:pt>
                <c:pt idx="41">
                  <c:v>0</c:v>
                </c:pt>
                <c:pt idx="42">
                  <c:v>0</c:v>
                </c:pt>
                <c:pt idx="43">
                  <c:v>0</c:v>
                </c:pt>
                <c:pt idx="44">
                  <c:v>2</c:v>
                </c:pt>
                <c:pt idx="45">
                  <c:v>1</c:v>
                </c:pt>
                <c:pt idx="46">
                  <c:v>1</c:v>
                </c:pt>
                <c:pt idx="47">
                  <c:v>0</c:v>
                </c:pt>
              </c:numCache>
            </c:numRef>
          </c:val>
          <c:extLst>
            <c:ext xmlns:c16="http://schemas.microsoft.com/office/drawing/2014/chart" uri="{C3380CC4-5D6E-409C-BE32-E72D297353CC}">
              <c16:uniqueId val="{00000000-D469-4109-B58E-E0CD9BDB69C4}"/>
            </c:ext>
          </c:extLst>
        </c:ser>
        <c:ser>
          <c:idx val="1"/>
          <c:order val="1"/>
          <c:tx>
            <c:strRef>
              <c:f>Diurnal!$C$52</c:f>
              <c:strCache>
                <c:ptCount val="1"/>
                <c:pt idx="0">
                  <c:v>Column</c:v>
                </c:pt>
              </c:strCache>
            </c:strRef>
          </c:tx>
          <c:spPr>
            <a:solidFill>
              <a:srgbClr val="FF9900"/>
            </a:solidFill>
            <a:ln w="9525" cap="flat" cmpd="sng" algn="ctr">
              <a:solidFill>
                <a:schemeClr val="lt1">
                  <a:alpha val="50000"/>
                </a:schemeClr>
              </a:solidFill>
              <a:round/>
            </a:ln>
            <a:effectLst/>
          </c:spPr>
          <c:invertIfNegative val="0"/>
          <c:cat>
            <c:numRef>
              <c:f>Diurnal!$A$53:$A$100</c:f>
              <c:numCache>
                <c:formatCode>h:mm</c:formatCode>
                <c:ptCount val="48"/>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pt idx="17">
                  <c:v>0.85416666666666663</c:v>
                </c:pt>
                <c:pt idx="18">
                  <c:v>0.875</c:v>
                </c:pt>
                <c:pt idx="19">
                  <c:v>0.89583333333333337</c:v>
                </c:pt>
                <c:pt idx="20">
                  <c:v>0.91666666666666663</c:v>
                </c:pt>
                <c:pt idx="21">
                  <c:v>0.9375</c:v>
                </c:pt>
                <c:pt idx="22">
                  <c:v>0.95833333333333337</c:v>
                </c:pt>
                <c:pt idx="23">
                  <c:v>0.97916666666666663</c:v>
                </c:pt>
                <c:pt idx="24">
                  <c:v>0</c:v>
                </c:pt>
                <c:pt idx="25">
                  <c:v>2.0833333333333332E-2</c:v>
                </c:pt>
                <c:pt idx="26">
                  <c:v>4.1666666666666664E-2</c:v>
                </c:pt>
                <c:pt idx="27">
                  <c:v>6.25E-2</c:v>
                </c:pt>
                <c:pt idx="28">
                  <c:v>8.3333333333333329E-2</c:v>
                </c:pt>
                <c:pt idx="29">
                  <c:v>0.10416666666666667</c:v>
                </c:pt>
                <c:pt idx="30">
                  <c:v>0.125</c:v>
                </c:pt>
                <c:pt idx="31">
                  <c:v>0.14583333333333334</c:v>
                </c:pt>
                <c:pt idx="32">
                  <c:v>0.16666666666666666</c:v>
                </c:pt>
                <c:pt idx="33">
                  <c:v>0.1875</c:v>
                </c:pt>
                <c:pt idx="34">
                  <c:v>0.20833333333333334</c:v>
                </c:pt>
                <c:pt idx="35">
                  <c:v>0.22916666666666666</c:v>
                </c:pt>
                <c:pt idx="36">
                  <c:v>0.25</c:v>
                </c:pt>
                <c:pt idx="37">
                  <c:v>0.27083333333333331</c:v>
                </c:pt>
                <c:pt idx="38">
                  <c:v>0.29166666666666669</c:v>
                </c:pt>
                <c:pt idx="39">
                  <c:v>0.3125</c:v>
                </c:pt>
                <c:pt idx="40">
                  <c:v>0.33333333333333331</c:v>
                </c:pt>
                <c:pt idx="41">
                  <c:v>0.35416666666666669</c:v>
                </c:pt>
                <c:pt idx="42">
                  <c:v>0.375</c:v>
                </c:pt>
                <c:pt idx="43">
                  <c:v>0.39583333333333331</c:v>
                </c:pt>
                <c:pt idx="44">
                  <c:v>0.41666666666666669</c:v>
                </c:pt>
                <c:pt idx="45">
                  <c:v>0.4375</c:v>
                </c:pt>
                <c:pt idx="46">
                  <c:v>0.45833333333333331</c:v>
                </c:pt>
                <c:pt idx="47">
                  <c:v>0.47916666666666669</c:v>
                </c:pt>
              </c:numCache>
            </c:numRef>
          </c:cat>
          <c:val>
            <c:numRef>
              <c:f>Diurnal!$C$53:$C$100</c:f>
              <c:numCache>
                <c:formatCode>0</c:formatCode>
                <c:ptCount val="48"/>
                <c:pt idx="0">
                  <c:v>0</c:v>
                </c:pt>
                <c:pt idx="1">
                  <c:v>1</c:v>
                </c:pt>
                <c:pt idx="2">
                  <c:v>2</c:v>
                </c:pt>
                <c:pt idx="3">
                  <c:v>0</c:v>
                </c:pt>
                <c:pt idx="4">
                  <c:v>1</c:v>
                </c:pt>
                <c:pt idx="5">
                  <c:v>0</c:v>
                </c:pt>
                <c:pt idx="6">
                  <c:v>2</c:v>
                </c:pt>
                <c:pt idx="7">
                  <c:v>0</c:v>
                </c:pt>
                <c:pt idx="8">
                  <c:v>2</c:v>
                </c:pt>
                <c:pt idx="9">
                  <c:v>1</c:v>
                </c:pt>
                <c:pt idx="10">
                  <c:v>0</c:v>
                </c:pt>
                <c:pt idx="11">
                  <c:v>0</c:v>
                </c:pt>
                <c:pt idx="12">
                  <c:v>0</c:v>
                </c:pt>
                <c:pt idx="13">
                  <c:v>0</c:v>
                </c:pt>
                <c:pt idx="14">
                  <c:v>3</c:v>
                </c:pt>
                <c:pt idx="15">
                  <c:v>0</c:v>
                </c:pt>
                <c:pt idx="16">
                  <c:v>3</c:v>
                </c:pt>
                <c:pt idx="17">
                  <c:v>0</c:v>
                </c:pt>
                <c:pt idx="18">
                  <c:v>0</c:v>
                </c:pt>
                <c:pt idx="19">
                  <c:v>1</c:v>
                </c:pt>
                <c:pt idx="20">
                  <c:v>2</c:v>
                </c:pt>
                <c:pt idx="21">
                  <c:v>0</c:v>
                </c:pt>
                <c:pt idx="22">
                  <c:v>6</c:v>
                </c:pt>
                <c:pt idx="23">
                  <c:v>1</c:v>
                </c:pt>
                <c:pt idx="24">
                  <c:v>3</c:v>
                </c:pt>
                <c:pt idx="25">
                  <c:v>0</c:v>
                </c:pt>
                <c:pt idx="26">
                  <c:v>0</c:v>
                </c:pt>
                <c:pt idx="27">
                  <c:v>0</c:v>
                </c:pt>
                <c:pt idx="28">
                  <c:v>1</c:v>
                </c:pt>
                <c:pt idx="29">
                  <c:v>1</c:v>
                </c:pt>
                <c:pt idx="30">
                  <c:v>2</c:v>
                </c:pt>
                <c:pt idx="31">
                  <c:v>0</c:v>
                </c:pt>
                <c:pt idx="32">
                  <c:v>3</c:v>
                </c:pt>
                <c:pt idx="33">
                  <c:v>1</c:v>
                </c:pt>
                <c:pt idx="34">
                  <c:v>2</c:v>
                </c:pt>
                <c:pt idx="35">
                  <c:v>0</c:v>
                </c:pt>
                <c:pt idx="36">
                  <c:v>6</c:v>
                </c:pt>
                <c:pt idx="37">
                  <c:v>0</c:v>
                </c:pt>
                <c:pt idx="38">
                  <c:v>2</c:v>
                </c:pt>
                <c:pt idx="39">
                  <c:v>0</c:v>
                </c:pt>
                <c:pt idx="40">
                  <c:v>2</c:v>
                </c:pt>
                <c:pt idx="41">
                  <c:v>0</c:v>
                </c:pt>
                <c:pt idx="42">
                  <c:v>0</c:v>
                </c:pt>
                <c:pt idx="43">
                  <c:v>0</c:v>
                </c:pt>
                <c:pt idx="44">
                  <c:v>2</c:v>
                </c:pt>
                <c:pt idx="45">
                  <c:v>1</c:v>
                </c:pt>
                <c:pt idx="46">
                  <c:v>1</c:v>
                </c:pt>
                <c:pt idx="47">
                  <c:v>0</c:v>
                </c:pt>
              </c:numCache>
            </c:numRef>
          </c:val>
          <c:extLst>
            <c:ext xmlns:c16="http://schemas.microsoft.com/office/drawing/2014/chart" uri="{C3380CC4-5D6E-409C-BE32-E72D297353CC}">
              <c16:uniqueId val="{00000001-D469-4109-B58E-E0CD9BDB69C4}"/>
            </c:ext>
          </c:extLst>
        </c:ser>
        <c:dLbls>
          <c:showLegendKey val="0"/>
          <c:showVal val="0"/>
          <c:showCatName val="0"/>
          <c:showSerName val="0"/>
          <c:showPercent val="0"/>
          <c:showBubbleSize val="0"/>
        </c:dLbls>
        <c:gapWidth val="65"/>
        <c:axId val="317343720"/>
        <c:axId val="470717912"/>
      </c:barChart>
      <c:catAx>
        <c:axId val="31734372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Time (UTC)</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h:mm"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470717912"/>
        <c:crosses val="autoZero"/>
        <c:auto val="1"/>
        <c:lblAlgn val="ctr"/>
        <c:lblOffset val="100"/>
        <c:noMultiLvlLbl val="0"/>
      </c:catAx>
      <c:valAx>
        <c:axId val="470717912"/>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Amount</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17343720"/>
        <c:crosses val="autoZero"/>
        <c:crossBetween val="between"/>
      </c:valAx>
      <c:spPr>
        <a:noFill/>
        <a:ln>
          <a:solidFill>
            <a:schemeClr val="bg1"/>
          </a:solidFill>
        </a:ln>
        <a:effectLst/>
      </c:spPr>
    </c:plotArea>
    <c:legend>
      <c:legendPos val="b"/>
      <c:layout>
        <c:manualLayout>
          <c:xMode val="edge"/>
          <c:yMode val="edge"/>
          <c:x val="0.42763178353798187"/>
          <c:y val="0.93163644204062246"/>
          <c:w val="0.11484895139149087"/>
          <c:h val="5.1183933225264093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r>
              <a:rPr lang="en-US" dirty="0">
                <a:solidFill>
                  <a:schemeClr val="bg1"/>
                </a:solidFill>
              </a:rPr>
              <a:t>Total Rainfall: All Events 2018-2019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Histograms!$I$2</c:f>
              <c:strCache>
                <c:ptCount val="1"/>
                <c:pt idx="0">
                  <c:v>Thunderstorm</c:v>
                </c:pt>
              </c:strCache>
            </c:strRef>
          </c:tx>
          <c:spPr>
            <a:solidFill>
              <a:srgbClr val="0070C0"/>
            </a:solidFill>
            <a:ln w="9525" cap="flat" cmpd="sng" algn="ctr">
              <a:solidFill>
                <a:schemeClr val="lt1">
                  <a:alpha val="50000"/>
                </a:schemeClr>
              </a:solidFill>
              <a:round/>
            </a:ln>
            <a:effectLst/>
          </c:spPr>
          <c:invertIfNegative val="0"/>
          <c:val>
            <c:numRef>
              <c:f>Histograms!$L$3:$L$73</c:f>
              <c:numCache>
                <c:formatCode>General</c:formatCode>
                <c:ptCount val="71"/>
                <c:pt idx="0" formatCode="0.00">
                  <c:v>4</c:v>
                </c:pt>
                <c:pt idx="1">
                  <c:v>2.9</c:v>
                </c:pt>
                <c:pt idx="2" formatCode="0.00">
                  <c:v>2.72</c:v>
                </c:pt>
                <c:pt idx="3" formatCode="0.00">
                  <c:v>2.1</c:v>
                </c:pt>
                <c:pt idx="4" formatCode="0.00">
                  <c:v>2</c:v>
                </c:pt>
                <c:pt idx="5" formatCode="0.00">
                  <c:v>1.95</c:v>
                </c:pt>
                <c:pt idx="6" formatCode="0.00">
                  <c:v>1.89</c:v>
                </c:pt>
                <c:pt idx="7" formatCode="0.00">
                  <c:v>1.8</c:v>
                </c:pt>
                <c:pt idx="8" formatCode="0.00">
                  <c:v>1.77</c:v>
                </c:pt>
                <c:pt idx="9" formatCode="0.00">
                  <c:v>1.7</c:v>
                </c:pt>
                <c:pt idx="10" formatCode="0.00">
                  <c:v>1.7</c:v>
                </c:pt>
                <c:pt idx="11" formatCode="0.00">
                  <c:v>1.6</c:v>
                </c:pt>
                <c:pt idx="12" formatCode="0.00">
                  <c:v>1.58</c:v>
                </c:pt>
                <c:pt idx="13" formatCode="0.00">
                  <c:v>1.55</c:v>
                </c:pt>
                <c:pt idx="14" formatCode="0.00">
                  <c:v>1.3</c:v>
                </c:pt>
                <c:pt idx="15" formatCode="0.00">
                  <c:v>1.3</c:v>
                </c:pt>
                <c:pt idx="16" formatCode="0.00">
                  <c:v>1.2</c:v>
                </c:pt>
                <c:pt idx="17" formatCode="0.00">
                  <c:v>1.2</c:v>
                </c:pt>
                <c:pt idx="18" formatCode="0.00">
                  <c:v>1.1599999999999999</c:v>
                </c:pt>
                <c:pt idx="19" formatCode="0.00">
                  <c:v>1.1000000000000001</c:v>
                </c:pt>
                <c:pt idx="20" formatCode="0.00">
                  <c:v>1.08</c:v>
                </c:pt>
                <c:pt idx="21" formatCode="0.00">
                  <c:v>1.05</c:v>
                </c:pt>
                <c:pt idx="22" formatCode="0.00">
                  <c:v>1</c:v>
                </c:pt>
                <c:pt idx="23" formatCode="0.00">
                  <c:v>1</c:v>
                </c:pt>
                <c:pt idx="24" formatCode="0.00">
                  <c:v>1</c:v>
                </c:pt>
                <c:pt idx="25" formatCode="0.00">
                  <c:v>0.96</c:v>
                </c:pt>
                <c:pt idx="26" formatCode="0.00">
                  <c:v>0.94</c:v>
                </c:pt>
                <c:pt idx="27" formatCode="0.00">
                  <c:v>0.94</c:v>
                </c:pt>
                <c:pt idx="28" formatCode="0.00">
                  <c:v>0.9</c:v>
                </c:pt>
                <c:pt idx="29" formatCode="0.00">
                  <c:v>0.9</c:v>
                </c:pt>
                <c:pt idx="30" formatCode="0.00">
                  <c:v>0.8</c:v>
                </c:pt>
                <c:pt idx="31" formatCode="0.00">
                  <c:v>0.8</c:v>
                </c:pt>
                <c:pt idx="32" formatCode="0.00">
                  <c:v>0.76</c:v>
                </c:pt>
                <c:pt idx="33" formatCode="0.00">
                  <c:v>0.75</c:v>
                </c:pt>
                <c:pt idx="34" formatCode="0.00">
                  <c:v>0.72</c:v>
                </c:pt>
                <c:pt idx="35" formatCode="0.00">
                  <c:v>0.7</c:v>
                </c:pt>
                <c:pt idx="36" formatCode="0.00">
                  <c:v>0.68</c:v>
                </c:pt>
                <c:pt idx="37" formatCode="0.00">
                  <c:v>0.62</c:v>
                </c:pt>
                <c:pt idx="38" formatCode="0.00">
                  <c:v>0.55000000000000004</c:v>
                </c:pt>
                <c:pt idx="39" formatCode="0.00">
                  <c:v>0.5</c:v>
                </c:pt>
                <c:pt idx="40" formatCode="0.00">
                  <c:v>0.5</c:v>
                </c:pt>
                <c:pt idx="41" formatCode="0.00">
                  <c:v>0.5</c:v>
                </c:pt>
                <c:pt idx="42" formatCode="0.00">
                  <c:v>0.46</c:v>
                </c:pt>
                <c:pt idx="43" formatCode="0.00">
                  <c:v>0.41</c:v>
                </c:pt>
                <c:pt idx="44" formatCode="0.00">
                  <c:v>0.4</c:v>
                </c:pt>
                <c:pt idx="45" formatCode="0.00">
                  <c:v>0.4</c:v>
                </c:pt>
                <c:pt idx="46" formatCode="0.00">
                  <c:v>0.38</c:v>
                </c:pt>
                <c:pt idx="47" formatCode="0.00">
                  <c:v>0.37</c:v>
                </c:pt>
                <c:pt idx="48" formatCode="0.00">
                  <c:v>0.36</c:v>
                </c:pt>
                <c:pt idx="49" formatCode="0.00">
                  <c:v>0.36</c:v>
                </c:pt>
                <c:pt idx="50" formatCode="0.00">
                  <c:v>0.35</c:v>
                </c:pt>
                <c:pt idx="51" formatCode="0.00">
                  <c:v>0.32</c:v>
                </c:pt>
                <c:pt idx="52" formatCode="0.00">
                  <c:v>0.28999999999999998</c:v>
                </c:pt>
                <c:pt idx="53" formatCode="0.00">
                  <c:v>0.28000000000000003</c:v>
                </c:pt>
                <c:pt idx="54" formatCode="0.00">
                  <c:v>0.28000000000000003</c:v>
                </c:pt>
                <c:pt idx="55" formatCode="0.00">
                  <c:v>0.28000000000000003</c:v>
                </c:pt>
                <c:pt idx="56" formatCode="0.00">
                  <c:v>0.21</c:v>
                </c:pt>
                <c:pt idx="57" formatCode="0.00">
                  <c:v>0.2</c:v>
                </c:pt>
                <c:pt idx="58" formatCode="0.00">
                  <c:v>0.2</c:v>
                </c:pt>
                <c:pt idx="59" formatCode="0.00">
                  <c:v>0.17</c:v>
                </c:pt>
                <c:pt idx="60">
                  <c:v>0.16</c:v>
                </c:pt>
                <c:pt idx="61" formatCode="0.00">
                  <c:v>0.12</c:v>
                </c:pt>
                <c:pt idx="62" formatCode="0.00">
                  <c:v>0.06</c:v>
                </c:pt>
                <c:pt idx="63" formatCode="0.00">
                  <c:v>0.05</c:v>
                </c:pt>
                <c:pt idx="64" formatCode="0.00">
                  <c:v>0.04</c:v>
                </c:pt>
                <c:pt idx="65" formatCode="0.00">
                  <c:v>0.04</c:v>
                </c:pt>
                <c:pt idx="66" formatCode="0.00">
                  <c:v>0.02</c:v>
                </c:pt>
                <c:pt idx="67" formatCode="0.00">
                  <c:v>0.02</c:v>
                </c:pt>
                <c:pt idx="68" formatCode="0.00">
                  <c:v>0.02</c:v>
                </c:pt>
                <c:pt idx="69" formatCode="0.00">
                  <c:v>0.02</c:v>
                </c:pt>
                <c:pt idx="70" formatCode="0.00">
                  <c:v>0.01</c:v>
                </c:pt>
              </c:numCache>
            </c:numRef>
          </c:val>
          <c:extLst>
            <c:ext xmlns:c16="http://schemas.microsoft.com/office/drawing/2014/chart" uri="{C3380CC4-5D6E-409C-BE32-E72D297353CC}">
              <c16:uniqueId val="{00000000-A58B-4FB9-A260-B707A5E9464D}"/>
            </c:ext>
          </c:extLst>
        </c:ser>
        <c:ser>
          <c:idx val="1"/>
          <c:order val="1"/>
          <c:tx>
            <c:strRef>
              <c:f>Histograms!$M$2</c:f>
              <c:strCache>
                <c:ptCount val="1"/>
                <c:pt idx="0">
                  <c:v>Widespread</c:v>
                </c:pt>
              </c:strCache>
            </c:strRef>
          </c:tx>
          <c:spPr>
            <a:solidFill>
              <a:srgbClr val="FF9900"/>
            </a:solidFill>
            <a:ln w="9525" cap="flat" cmpd="sng" algn="ctr">
              <a:solidFill>
                <a:schemeClr val="lt1">
                  <a:alpha val="50000"/>
                </a:schemeClr>
              </a:solidFill>
              <a:round/>
            </a:ln>
            <a:effectLst/>
          </c:spPr>
          <c:invertIfNegative val="0"/>
          <c:val>
            <c:numRef>
              <c:f>Histograms!$M$3:$M$73</c:f>
              <c:numCache>
                <c:formatCode>0.00</c:formatCode>
                <c:ptCount val="71"/>
                <c:pt idx="0">
                  <c:v>4.2</c:v>
                </c:pt>
                <c:pt idx="1">
                  <c:v>4.13</c:v>
                </c:pt>
                <c:pt idx="2">
                  <c:v>3.8</c:v>
                </c:pt>
                <c:pt idx="3">
                  <c:v>3.3</c:v>
                </c:pt>
                <c:pt idx="4">
                  <c:v>3.2</c:v>
                </c:pt>
                <c:pt idx="5" formatCode="General">
                  <c:v>3.1</c:v>
                </c:pt>
                <c:pt idx="6">
                  <c:v>3</c:v>
                </c:pt>
                <c:pt idx="7">
                  <c:v>2.5499999999999998</c:v>
                </c:pt>
                <c:pt idx="8">
                  <c:v>2.5</c:v>
                </c:pt>
                <c:pt idx="9">
                  <c:v>2.4</c:v>
                </c:pt>
                <c:pt idx="10" formatCode="General">
                  <c:v>2.4</c:v>
                </c:pt>
                <c:pt idx="11">
                  <c:v>2.2000000000000002</c:v>
                </c:pt>
                <c:pt idx="12">
                  <c:v>2.15</c:v>
                </c:pt>
                <c:pt idx="13">
                  <c:v>2.15</c:v>
                </c:pt>
                <c:pt idx="14">
                  <c:v>2.1</c:v>
                </c:pt>
                <c:pt idx="15">
                  <c:v>2</c:v>
                </c:pt>
                <c:pt idx="16">
                  <c:v>1.9</c:v>
                </c:pt>
                <c:pt idx="17">
                  <c:v>1.9</c:v>
                </c:pt>
                <c:pt idx="18">
                  <c:v>1.8</c:v>
                </c:pt>
                <c:pt idx="19">
                  <c:v>1.6</c:v>
                </c:pt>
                <c:pt idx="20">
                  <c:v>1.5</c:v>
                </c:pt>
                <c:pt idx="21">
                  <c:v>1.4</c:v>
                </c:pt>
                <c:pt idx="22">
                  <c:v>1.3</c:v>
                </c:pt>
                <c:pt idx="23">
                  <c:v>1.3</c:v>
                </c:pt>
                <c:pt idx="24">
                  <c:v>1.3</c:v>
                </c:pt>
                <c:pt idx="25">
                  <c:v>1.3</c:v>
                </c:pt>
                <c:pt idx="26">
                  <c:v>1.25</c:v>
                </c:pt>
                <c:pt idx="27">
                  <c:v>1.25</c:v>
                </c:pt>
                <c:pt idx="28">
                  <c:v>1.2</c:v>
                </c:pt>
                <c:pt idx="29">
                  <c:v>1.2</c:v>
                </c:pt>
                <c:pt idx="30">
                  <c:v>1.2</c:v>
                </c:pt>
                <c:pt idx="31">
                  <c:v>1.1000000000000001</c:v>
                </c:pt>
                <c:pt idx="32">
                  <c:v>1</c:v>
                </c:pt>
                <c:pt idx="33" formatCode="General">
                  <c:v>1</c:v>
                </c:pt>
                <c:pt idx="34">
                  <c:v>1</c:v>
                </c:pt>
                <c:pt idx="35">
                  <c:v>0.9</c:v>
                </c:pt>
                <c:pt idx="36">
                  <c:v>0.8</c:v>
                </c:pt>
                <c:pt idx="37">
                  <c:v>0.8</c:v>
                </c:pt>
                <c:pt idx="38">
                  <c:v>0.8</c:v>
                </c:pt>
                <c:pt idx="39">
                  <c:v>0.7</c:v>
                </c:pt>
                <c:pt idx="40" formatCode="General">
                  <c:v>0.7</c:v>
                </c:pt>
                <c:pt idx="41">
                  <c:v>0.7</c:v>
                </c:pt>
                <c:pt idx="42">
                  <c:v>0.7</c:v>
                </c:pt>
                <c:pt idx="43">
                  <c:v>0.7</c:v>
                </c:pt>
                <c:pt idx="44">
                  <c:v>0.6</c:v>
                </c:pt>
                <c:pt idx="45">
                  <c:v>0.6</c:v>
                </c:pt>
                <c:pt idx="46">
                  <c:v>0.55000000000000004</c:v>
                </c:pt>
                <c:pt idx="47">
                  <c:v>0.4</c:v>
                </c:pt>
                <c:pt idx="48">
                  <c:v>0.35</c:v>
                </c:pt>
                <c:pt idx="49">
                  <c:v>0.28000000000000003</c:v>
                </c:pt>
                <c:pt idx="50">
                  <c:v>0.26</c:v>
                </c:pt>
                <c:pt idx="51" formatCode="General">
                  <c:v>0.14000000000000001</c:v>
                </c:pt>
              </c:numCache>
            </c:numRef>
          </c:val>
          <c:extLst>
            <c:ext xmlns:c16="http://schemas.microsoft.com/office/drawing/2014/chart" uri="{C3380CC4-5D6E-409C-BE32-E72D297353CC}">
              <c16:uniqueId val="{00000001-A58B-4FB9-A260-B707A5E9464D}"/>
            </c:ext>
          </c:extLst>
        </c:ser>
        <c:dLbls>
          <c:showLegendKey val="0"/>
          <c:showVal val="0"/>
          <c:showCatName val="0"/>
          <c:showSerName val="0"/>
          <c:showPercent val="0"/>
          <c:showBubbleSize val="0"/>
        </c:dLbls>
        <c:gapWidth val="65"/>
        <c:axId val="382486344"/>
        <c:axId val="382490936"/>
      </c:barChart>
      <c:catAx>
        <c:axId val="382486344"/>
        <c:scaling>
          <c:orientation val="minMax"/>
        </c:scaling>
        <c:delete val="1"/>
        <c:axPos val="b"/>
        <c:title>
          <c:tx>
            <c:rich>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Events</a:t>
                </a:r>
              </a:p>
            </c:rich>
          </c:tx>
          <c:layout>
            <c:manualLayout>
              <c:xMode val="edge"/>
              <c:yMode val="edge"/>
              <c:x val="0.47635208118489081"/>
              <c:y val="0.8629211080571968"/>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majorTickMark val="none"/>
        <c:minorTickMark val="none"/>
        <c:tickLblPos val="nextTo"/>
        <c:crossAx val="382490936"/>
        <c:crosses val="autoZero"/>
        <c:auto val="1"/>
        <c:lblAlgn val="ctr"/>
        <c:lblOffset val="100"/>
        <c:noMultiLvlLbl val="0"/>
      </c:catAx>
      <c:valAx>
        <c:axId val="382490936"/>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Total Rainfall (in)</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82486344"/>
        <c:crosses val="autoZero"/>
        <c:crossBetween val="between"/>
      </c:valAx>
      <c:spPr>
        <a:noFill/>
        <a:ln>
          <a:solidFill>
            <a:schemeClr val="bg1"/>
          </a:solid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Average Rainfall Rate:</a:t>
            </a:r>
            <a:r>
              <a:rPr lang="en-US" baseline="0" dirty="0"/>
              <a:t> All Events 2018-2019</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Histograms!$I$2</c:f>
              <c:strCache>
                <c:ptCount val="1"/>
                <c:pt idx="0">
                  <c:v>Thunderstorm</c:v>
                </c:pt>
              </c:strCache>
            </c:strRef>
          </c:tx>
          <c:spPr>
            <a:solidFill>
              <a:srgbClr val="0070C0"/>
            </a:solidFill>
            <a:ln w="9525" cap="flat" cmpd="sng" algn="ctr">
              <a:solidFill>
                <a:schemeClr val="lt1">
                  <a:alpha val="50000"/>
                </a:schemeClr>
              </a:solidFill>
              <a:round/>
            </a:ln>
            <a:effectLst/>
          </c:spPr>
          <c:invertIfNegative val="0"/>
          <c:val>
            <c:numRef>
              <c:f>Histograms!$I$3:$I$73</c:f>
              <c:numCache>
                <c:formatCode>0.00</c:formatCode>
                <c:ptCount val="71"/>
                <c:pt idx="0">
                  <c:v>3.54</c:v>
                </c:pt>
                <c:pt idx="1">
                  <c:v>1.6</c:v>
                </c:pt>
                <c:pt idx="2">
                  <c:v>1.4</c:v>
                </c:pt>
                <c:pt idx="3">
                  <c:v>1.36</c:v>
                </c:pt>
                <c:pt idx="4">
                  <c:v>1.3333333333333333</c:v>
                </c:pt>
                <c:pt idx="5">
                  <c:v>1.1333333333333333</c:v>
                </c:pt>
                <c:pt idx="6">
                  <c:v>1.1000000000000001</c:v>
                </c:pt>
                <c:pt idx="7">
                  <c:v>1.1000000000000001</c:v>
                </c:pt>
                <c:pt idx="8">
                  <c:v>1.08</c:v>
                </c:pt>
                <c:pt idx="9">
                  <c:v>0.96</c:v>
                </c:pt>
                <c:pt idx="10">
                  <c:v>0.9</c:v>
                </c:pt>
                <c:pt idx="11">
                  <c:v>0.9</c:v>
                </c:pt>
                <c:pt idx="12">
                  <c:v>0.9</c:v>
                </c:pt>
                <c:pt idx="13">
                  <c:v>0.8</c:v>
                </c:pt>
                <c:pt idx="14">
                  <c:v>0.77714285714285725</c:v>
                </c:pt>
                <c:pt idx="15">
                  <c:v>0.76</c:v>
                </c:pt>
                <c:pt idx="16">
                  <c:v>0.75600000000000001</c:v>
                </c:pt>
                <c:pt idx="17">
                  <c:v>0.70000000000000007</c:v>
                </c:pt>
                <c:pt idx="18">
                  <c:v>0.67999999999999994</c:v>
                </c:pt>
                <c:pt idx="19">
                  <c:v>0.66666666666666663</c:v>
                </c:pt>
                <c:pt idx="20">
                  <c:v>0.64</c:v>
                </c:pt>
                <c:pt idx="21">
                  <c:v>0.6</c:v>
                </c:pt>
                <c:pt idx="22">
                  <c:v>0.6</c:v>
                </c:pt>
                <c:pt idx="23">
                  <c:v>0.56000000000000005</c:v>
                </c:pt>
                <c:pt idx="24">
                  <c:v>0.52666666666666673</c:v>
                </c:pt>
                <c:pt idx="25">
                  <c:v>0.48333333333333334</c:v>
                </c:pt>
                <c:pt idx="26">
                  <c:v>0.43333333333333335</c:v>
                </c:pt>
                <c:pt idx="27">
                  <c:v>0.43333333333333335</c:v>
                </c:pt>
                <c:pt idx="28">
                  <c:v>0.4</c:v>
                </c:pt>
                <c:pt idx="29">
                  <c:v>0.38666666666666666</c:v>
                </c:pt>
                <c:pt idx="30">
                  <c:v>0.38</c:v>
                </c:pt>
                <c:pt idx="31">
                  <c:v>0.36</c:v>
                </c:pt>
                <c:pt idx="32">
                  <c:v>0.36</c:v>
                </c:pt>
                <c:pt idx="33">
                  <c:v>0.36</c:v>
                </c:pt>
                <c:pt idx="34">
                  <c:v>0.35000000000000003</c:v>
                </c:pt>
                <c:pt idx="35">
                  <c:v>0.35</c:v>
                </c:pt>
                <c:pt idx="36">
                  <c:v>0.33333333333333331</c:v>
                </c:pt>
                <c:pt idx="37">
                  <c:v>0.33149171270718231</c:v>
                </c:pt>
                <c:pt idx="38">
                  <c:v>0.32500000000000001</c:v>
                </c:pt>
                <c:pt idx="39">
                  <c:v>0.32</c:v>
                </c:pt>
                <c:pt idx="40">
                  <c:v>0.31</c:v>
                </c:pt>
                <c:pt idx="41">
                  <c:v>0.28999999999999998</c:v>
                </c:pt>
                <c:pt idx="42">
                  <c:v>0.28000000000000003</c:v>
                </c:pt>
                <c:pt idx="43">
                  <c:v>0.27333333333333332</c:v>
                </c:pt>
                <c:pt idx="44">
                  <c:v>0.25</c:v>
                </c:pt>
                <c:pt idx="45">
                  <c:v>0.24</c:v>
                </c:pt>
                <c:pt idx="46">
                  <c:v>0.22222222222222221</c:v>
                </c:pt>
                <c:pt idx="47">
                  <c:v>0.21</c:v>
                </c:pt>
                <c:pt idx="48">
                  <c:v>0.2</c:v>
                </c:pt>
                <c:pt idx="49">
                  <c:v>0.2</c:v>
                </c:pt>
                <c:pt idx="50">
                  <c:v>0.2</c:v>
                </c:pt>
                <c:pt idx="51">
                  <c:v>0.2</c:v>
                </c:pt>
                <c:pt idx="52">
                  <c:v>0.16666666666666666</c:v>
                </c:pt>
                <c:pt idx="53">
                  <c:v>0.16666666666666666</c:v>
                </c:pt>
                <c:pt idx="54">
                  <c:v>0.155</c:v>
                </c:pt>
                <c:pt idx="55">
                  <c:v>0.15333333333333335</c:v>
                </c:pt>
                <c:pt idx="56">
                  <c:v>0.14461538461538462</c:v>
                </c:pt>
                <c:pt idx="57">
                  <c:v>0.14000000000000001</c:v>
                </c:pt>
                <c:pt idx="58">
                  <c:v>0.125</c:v>
                </c:pt>
                <c:pt idx="59">
                  <c:v>0.12</c:v>
                </c:pt>
                <c:pt idx="60">
                  <c:v>0.10444444444444444</c:v>
                </c:pt>
                <c:pt idx="61">
                  <c:v>9.2499999999999999E-2</c:v>
                </c:pt>
                <c:pt idx="62">
                  <c:v>8.5000000000000006E-2</c:v>
                </c:pt>
                <c:pt idx="63">
                  <c:v>0.08</c:v>
                </c:pt>
                <c:pt idx="64">
                  <c:v>0.05</c:v>
                </c:pt>
                <c:pt idx="65">
                  <c:v>0.04</c:v>
                </c:pt>
                <c:pt idx="66">
                  <c:v>0.04</c:v>
                </c:pt>
                <c:pt idx="67">
                  <c:v>0.04</c:v>
                </c:pt>
                <c:pt idx="68">
                  <c:v>0.02</c:v>
                </c:pt>
                <c:pt idx="69">
                  <c:v>0.02</c:v>
                </c:pt>
                <c:pt idx="70">
                  <c:v>0.02</c:v>
                </c:pt>
              </c:numCache>
            </c:numRef>
          </c:val>
          <c:extLst>
            <c:ext xmlns:c16="http://schemas.microsoft.com/office/drawing/2014/chart" uri="{C3380CC4-5D6E-409C-BE32-E72D297353CC}">
              <c16:uniqueId val="{00000000-396B-4707-AFC0-7A6F1C170F9C}"/>
            </c:ext>
          </c:extLst>
        </c:ser>
        <c:ser>
          <c:idx val="1"/>
          <c:order val="1"/>
          <c:tx>
            <c:strRef>
              <c:f>Histograms!$J$2</c:f>
              <c:strCache>
                <c:ptCount val="1"/>
                <c:pt idx="0">
                  <c:v>Widespread</c:v>
                </c:pt>
              </c:strCache>
            </c:strRef>
          </c:tx>
          <c:spPr>
            <a:solidFill>
              <a:srgbClr val="FF9900"/>
            </a:solidFill>
            <a:ln w="9525" cap="flat" cmpd="sng" algn="ctr">
              <a:solidFill>
                <a:schemeClr val="lt1">
                  <a:alpha val="50000"/>
                </a:schemeClr>
              </a:solidFill>
              <a:round/>
            </a:ln>
            <a:effectLst/>
          </c:spPr>
          <c:invertIfNegative val="0"/>
          <c:val>
            <c:numRef>
              <c:f>Histograms!$J$3:$J$73</c:f>
              <c:numCache>
                <c:formatCode>0.00</c:formatCode>
                <c:ptCount val="71"/>
                <c:pt idx="0">
                  <c:v>1.9</c:v>
                </c:pt>
                <c:pt idx="1">
                  <c:v>1.075</c:v>
                </c:pt>
                <c:pt idx="2">
                  <c:v>1.0666666666666667</c:v>
                </c:pt>
                <c:pt idx="3">
                  <c:v>0.8571428571428571</c:v>
                </c:pt>
                <c:pt idx="4">
                  <c:v>0.7142857142857143</c:v>
                </c:pt>
                <c:pt idx="5">
                  <c:v>0.66666666666666663</c:v>
                </c:pt>
                <c:pt idx="6">
                  <c:v>0.65</c:v>
                </c:pt>
                <c:pt idx="7">
                  <c:v>0.62857142857142867</c:v>
                </c:pt>
                <c:pt idx="8">
                  <c:v>0.6</c:v>
                </c:pt>
                <c:pt idx="9">
                  <c:v>0.6</c:v>
                </c:pt>
                <c:pt idx="10">
                  <c:v>0.6</c:v>
                </c:pt>
                <c:pt idx="11">
                  <c:v>0.6</c:v>
                </c:pt>
                <c:pt idx="12">
                  <c:v>0.55000000000000004</c:v>
                </c:pt>
                <c:pt idx="13">
                  <c:v>0.53333333333333333</c:v>
                </c:pt>
                <c:pt idx="14">
                  <c:v>0.51428571428571435</c:v>
                </c:pt>
                <c:pt idx="15">
                  <c:v>0.5</c:v>
                </c:pt>
                <c:pt idx="16">
                  <c:v>0.5</c:v>
                </c:pt>
                <c:pt idx="17">
                  <c:v>0.42000000000000004</c:v>
                </c:pt>
                <c:pt idx="18">
                  <c:v>0.41299999999999998</c:v>
                </c:pt>
                <c:pt idx="19">
                  <c:v>0.4</c:v>
                </c:pt>
                <c:pt idx="20">
                  <c:v>0.39999999999999997</c:v>
                </c:pt>
                <c:pt idx="21">
                  <c:v>0.36666666666666664</c:v>
                </c:pt>
                <c:pt idx="22">
                  <c:v>0.35</c:v>
                </c:pt>
                <c:pt idx="23">
                  <c:v>0.33333333333333331</c:v>
                </c:pt>
                <c:pt idx="24">
                  <c:v>0.3125</c:v>
                </c:pt>
                <c:pt idx="25">
                  <c:v>0.3</c:v>
                </c:pt>
                <c:pt idx="26">
                  <c:v>0.26</c:v>
                </c:pt>
                <c:pt idx="27">
                  <c:v>0.26</c:v>
                </c:pt>
                <c:pt idx="28">
                  <c:v>0.26</c:v>
                </c:pt>
                <c:pt idx="29">
                  <c:v>0.25833333333333336</c:v>
                </c:pt>
                <c:pt idx="30">
                  <c:v>0.255</c:v>
                </c:pt>
                <c:pt idx="31">
                  <c:v>0.25</c:v>
                </c:pt>
                <c:pt idx="32">
                  <c:v>0.24</c:v>
                </c:pt>
                <c:pt idx="33">
                  <c:v>0.23333333333333331</c:v>
                </c:pt>
                <c:pt idx="34">
                  <c:v>0.21666666666666667</c:v>
                </c:pt>
                <c:pt idx="35">
                  <c:v>0.20476190476190476</c:v>
                </c:pt>
                <c:pt idx="36">
                  <c:v>0.19</c:v>
                </c:pt>
                <c:pt idx="37">
                  <c:v>0.17272727272727273</c:v>
                </c:pt>
                <c:pt idx="38">
                  <c:v>0.15714285714285717</c:v>
                </c:pt>
                <c:pt idx="39">
                  <c:v>0.15555555555555556</c:v>
                </c:pt>
                <c:pt idx="40">
                  <c:v>0.15</c:v>
                </c:pt>
                <c:pt idx="41">
                  <c:v>0.14545454545454548</c:v>
                </c:pt>
                <c:pt idx="42">
                  <c:v>0.12</c:v>
                </c:pt>
                <c:pt idx="43">
                  <c:v>0.11666666666666665</c:v>
                </c:pt>
                <c:pt idx="44">
                  <c:v>0.10769230769230768</c:v>
                </c:pt>
                <c:pt idx="45">
                  <c:v>9.9999999999999992E-2</c:v>
                </c:pt>
                <c:pt idx="46">
                  <c:v>9.9999999999999992E-2</c:v>
                </c:pt>
                <c:pt idx="47">
                  <c:v>0.08</c:v>
                </c:pt>
                <c:pt idx="48">
                  <c:v>0.08</c:v>
                </c:pt>
                <c:pt idx="49">
                  <c:v>7.0000000000000007E-2</c:v>
                </c:pt>
                <c:pt idx="50">
                  <c:v>5.2631578947368418E-2</c:v>
                </c:pt>
                <c:pt idx="51">
                  <c:v>3.5000000000000003E-2</c:v>
                </c:pt>
              </c:numCache>
            </c:numRef>
          </c:val>
          <c:extLst>
            <c:ext xmlns:c16="http://schemas.microsoft.com/office/drawing/2014/chart" uri="{C3380CC4-5D6E-409C-BE32-E72D297353CC}">
              <c16:uniqueId val="{00000001-396B-4707-AFC0-7A6F1C170F9C}"/>
            </c:ext>
          </c:extLst>
        </c:ser>
        <c:dLbls>
          <c:showLegendKey val="0"/>
          <c:showVal val="0"/>
          <c:showCatName val="0"/>
          <c:showSerName val="0"/>
          <c:showPercent val="0"/>
          <c:showBubbleSize val="0"/>
        </c:dLbls>
        <c:gapWidth val="65"/>
        <c:axId val="863589760"/>
        <c:axId val="863582872"/>
      </c:barChart>
      <c:catAx>
        <c:axId val="863589760"/>
        <c:scaling>
          <c:orientation val="minMax"/>
        </c:scaling>
        <c:delete val="1"/>
        <c:axPos val="b"/>
        <c:title>
          <c:tx>
            <c:rich>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Events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majorTickMark val="none"/>
        <c:minorTickMark val="none"/>
        <c:tickLblPos val="nextTo"/>
        <c:crossAx val="863582872"/>
        <c:crosses val="autoZero"/>
        <c:auto val="1"/>
        <c:lblAlgn val="ctr"/>
        <c:lblOffset val="100"/>
        <c:noMultiLvlLbl val="0"/>
      </c:catAx>
      <c:valAx>
        <c:axId val="863582872"/>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a:solidFill>
                      <a:schemeClr val="bg1"/>
                    </a:solidFill>
                  </a:rPr>
                  <a:t>Average Rain Rate (in/hr)</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863589760"/>
        <c:crosses val="autoZero"/>
        <c:crossBetween val="between"/>
      </c:valAx>
      <c:spPr>
        <a:noFill/>
        <a:ln>
          <a:solidFill>
            <a:schemeClr val="bg1"/>
          </a:solid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r>
              <a:rPr lang="en-US" sz="2200" b="1" dirty="0">
                <a:solidFill>
                  <a:schemeClr val="bg1"/>
                </a:solidFill>
              </a:rPr>
              <a:t>Duration: All</a:t>
            </a:r>
            <a:r>
              <a:rPr lang="en-US" sz="2200" b="1" baseline="0" dirty="0">
                <a:solidFill>
                  <a:schemeClr val="bg1"/>
                </a:solidFill>
              </a:rPr>
              <a:t> Events 2018-2019</a:t>
            </a:r>
            <a:endParaRPr lang="en-US" sz="2200" b="1" dirty="0">
              <a:solidFill>
                <a:schemeClr val="bg1"/>
              </a:solidFill>
            </a:endParaRP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v>Thunderstorm</c:v>
          </c:tx>
          <c:spPr>
            <a:solidFill>
              <a:srgbClr val="0070C0"/>
            </a:solidFill>
            <a:ln>
              <a:noFill/>
            </a:ln>
            <a:effectLst/>
          </c:spPr>
          <c:invertIfNegative val="0"/>
          <c:val>
            <c:numRef>
              <c:f>Histograms!$X$3:$X$73</c:f>
              <c:numCache>
                <c:formatCode>0.00</c:formatCode>
                <c:ptCount val="71"/>
                <c:pt idx="0">
                  <c:v>9</c:v>
                </c:pt>
                <c:pt idx="1">
                  <c:v>6.5</c:v>
                </c:pt>
                <c:pt idx="2">
                  <c:v>6.0333333333333332</c:v>
                </c:pt>
                <c:pt idx="3">
                  <c:v>6</c:v>
                </c:pt>
                <c:pt idx="4">
                  <c:v>6</c:v>
                </c:pt>
                <c:pt idx="5">
                  <c:v>6</c:v>
                </c:pt>
                <c:pt idx="6">
                  <c:v>5</c:v>
                </c:pt>
                <c:pt idx="7">
                  <c:v>4.5</c:v>
                </c:pt>
                <c:pt idx="8">
                  <c:v>4</c:v>
                </c:pt>
                <c:pt idx="9">
                  <c:v>4</c:v>
                </c:pt>
                <c:pt idx="10">
                  <c:v>3.5</c:v>
                </c:pt>
                <c:pt idx="11">
                  <c:v>3</c:v>
                </c:pt>
                <c:pt idx="12">
                  <c:v>3</c:v>
                </c:pt>
                <c:pt idx="13">
                  <c:v>3</c:v>
                </c:pt>
                <c:pt idx="14">
                  <c:v>3</c:v>
                </c:pt>
                <c:pt idx="15">
                  <c:v>3</c:v>
                </c:pt>
                <c:pt idx="16">
                  <c:v>3</c:v>
                </c:pt>
                <c:pt idx="17">
                  <c:v>3</c:v>
                </c:pt>
                <c:pt idx="18">
                  <c:v>3</c:v>
                </c:pt>
                <c:pt idx="19">
                  <c:v>3</c:v>
                </c:pt>
                <c:pt idx="20">
                  <c:v>3</c:v>
                </c:pt>
                <c:pt idx="21">
                  <c:v>3</c:v>
                </c:pt>
                <c:pt idx="22">
                  <c:v>2.5</c:v>
                </c:pt>
                <c:pt idx="23">
                  <c:v>2.5</c:v>
                </c:pt>
                <c:pt idx="24">
                  <c:v>2</c:v>
                </c:pt>
                <c:pt idx="25">
                  <c:v>2</c:v>
                </c:pt>
                <c:pt idx="26">
                  <c:v>2</c:v>
                </c:pt>
                <c:pt idx="27">
                  <c:v>2</c:v>
                </c:pt>
                <c:pt idx="28">
                  <c:v>2</c:v>
                </c:pt>
                <c:pt idx="29">
                  <c:v>2</c:v>
                </c:pt>
                <c:pt idx="30">
                  <c:v>2</c:v>
                </c:pt>
                <c:pt idx="31">
                  <c:v>2</c:v>
                </c:pt>
                <c:pt idx="32">
                  <c:v>2</c:v>
                </c:pt>
                <c:pt idx="33">
                  <c:v>2</c:v>
                </c:pt>
                <c:pt idx="34">
                  <c:v>2</c:v>
                </c:pt>
                <c:pt idx="35">
                  <c:v>2</c:v>
                </c:pt>
                <c:pt idx="36">
                  <c:v>2</c:v>
                </c:pt>
                <c:pt idx="37">
                  <c:v>1.5</c:v>
                </c:pt>
                <c:pt idx="38">
                  <c:v>1.5</c:v>
                </c:pt>
                <c:pt idx="39">
                  <c:v>1.5</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0.5</c:v>
                </c:pt>
                <c:pt idx="56">
                  <c:v>0.5</c:v>
                </c:pt>
                <c:pt idx="57">
                  <c:v>0.5</c:v>
                </c:pt>
                <c:pt idx="58">
                  <c:v>0.5</c:v>
                </c:pt>
                <c:pt idx="59">
                  <c:v>0.5</c:v>
                </c:pt>
                <c:pt idx="60">
                  <c:v>0.5</c:v>
                </c:pt>
                <c:pt idx="61">
                  <c:v>0.5</c:v>
                </c:pt>
                <c:pt idx="62">
                  <c:v>0.5</c:v>
                </c:pt>
                <c:pt idx="63">
                  <c:v>0.5</c:v>
                </c:pt>
                <c:pt idx="64">
                  <c:v>0.5</c:v>
                </c:pt>
                <c:pt idx="65">
                  <c:v>0.5</c:v>
                </c:pt>
                <c:pt idx="66">
                  <c:v>0.5</c:v>
                </c:pt>
                <c:pt idx="67">
                  <c:v>0.5</c:v>
                </c:pt>
                <c:pt idx="68">
                  <c:v>0.5</c:v>
                </c:pt>
                <c:pt idx="69">
                  <c:v>0.5</c:v>
                </c:pt>
                <c:pt idx="70">
                  <c:v>0.5</c:v>
                </c:pt>
              </c:numCache>
            </c:numRef>
          </c:val>
          <c:extLst>
            <c:ext xmlns:c16="http://schemas.microsoft.com/office/drawing/2014/chart" uri="{C3380CC4-5D6E-409C-BE32-E72D297353CC}">
              <c16:uniqueId val="{00000000-6AA7-4155-A53E-237E679C0ED7}"/>
            </c:ext>
          </c:extLst>
        </c:ser>
        <c:ser>
          <c:idx val="1"/>
          <c:order val="1"/>
          <c:tx>
            <c:v>Widespread</c:v>
          </c:tx>
          <c:spPr>
            <a:solidFill>
              <a:srgbClr val="FF9900"/>
            </a:solidFill>
            <a:ln>
              <a:noFill/>
            </a:ln>
            <a:effectLst/>
          </c:spPr>
          <c:invertIfNegative val="0"/>
          <c:val>
            <c:numRef>
              <c:f>Histograms!$Y$3:$Y$52</c:f>
              <c:numCache>
                <c:formatCode>0.00</c:formatCode>
                <c:ptCount val="50"/>
                <c:pt idx="0">
                  <c:v>19</c:v>
                </c:pt>
                <c:pt idx="1">
                  <c:v>12</c:v>
                </c:pt>
                <c:pt idx="2">
                  <c:v>11</c:v>
                </c:pt>
                <c:pt idx="3">
                  <c:v>10.5</c:v>
                </c:pt>
                <c:pt idx="4">
                  <c:v>10</c:v>
                </c:pt>
                <c:pt idx="5">
                  <c:v>10</c:v>
                </c:pt>
                <c:pt idx="6">
                  <c:v>10</c:v>
                </c:pt>
                <c:pt idx="7">
                  <c:v>10</c:v>
                </c:pt>
                <c:pt idx="8">
                  <c:v>10</c:v>
                </c:pt>
                <c:pt idx="9">
                  <c:v>9</c:v>
                </c:pt>
                <c:pt idx="10">
                  <c:v>9</c:v>
                </c:pt>
                <c:pt idx="11">
                  <c:v>7</c:v>
                </c:pt>
                <c:pt idx="12">
                  <c:v>7</c:v>
                </c:pt>
                <c:pt idx="13">
                  <c:v>7</c:v>
                </c:pt>
                <c:pt idx="14">
                  <c:v>7</c:v>
                </c:pt>
                <c:pt idx="15">
                  <c:v>6.5</c:v>
                </c:pt>
                <c:pt idx="16">
                  <c:v>6</c:v>
                </c:pt>
                <c:pt idx="17">
                  <c:v>6</c:v>
                </c:pt>
                <c:pt idx="18">
                  <c:v>6</c:v>
                </c:pt>
                <c:pt idx="19">
                  <c:v>5.5</c:v>
                </c:pt>
                <c:pt idx="20">
                  <c:v>5</c:v>
                </c:pt>
                <c:pt idx="21">
                  <c:v>5</c:v>
                </c:pt>
                <c:pt idx="22">
                  <c:v>5</c:v>
                </c:pt>
                <c:pt idx="23">
                  <c:v>5</c:v>
                </c:pt>
                <c:pt idx="24">
                  <c:v>4</c:v>
                </c:pt>
                <c:pt idx="25">
                  <c:v>4</c:v>
                </c:pt>
                <c:pt idx="26">
                  <c:v>4</c:v>
                </c:pt>
                <c:pt idx="27">
                  <c:v>4</c:v>
                </c:pt>
                <c:pt idx="28">
                  <c:v>4</c:v>
                </c:pt>
                <c:pt idx="29">
                  <c:v>4</c:v>
                </c:pt>
                <c:pt idx="30">
                  <c:v>3.5</c:v>
                </c:pt>
                <c:pt idx="31">
                  <c:v>3.5</c:v>
                </c:pt>
                <c:pt idx="32">
                  <c:v>3.5</c:v>
                </c:pt>
                <c:pt idx="33">
                  <c:v>3</c:v>
                </c:pt>
                <c:pt idx="34">
                  <c:v>3</c:v>
                </c:pt>
                <c:pt idx="35">
                  <c:v>3</c:v>
                </c:pt>
                <c:pt idx="36">
                  <c:v>3</c:v>
                </c:pt>
                <c:pt idx="37">
                  <c:v>3</c:v>
                </c:pt>
                <c:pt idx="38">
                  <c:v>3</c:v>
                </c:pt>
                <c:pt idx="39">
                  <c:v>2.5</c:v>
                </c:pt>
                <c:pt idx="40">
                  <c:v>2</c:v>
                </c:pt>
                <c:pt idx="41">
                  <c:v>2</c:v>
                </c:pt>
                <c:pt idx="42">
                  <c:v>2</c:v>
                </c:pt>
                <c:pt idx="43">
                  <c:v>2</c:v>
                </c:pt>
                <c:pt idx="44">
                  <c:v>2</c:v>
                </c:pt>
                <c:pt idx="45">
                  <c:v>2</c:v>
                </c:pt>
                <c:pt idx="46">
                  <c:v>1.5</c:v>
                </c:pt>
                <c:pt idx="47">
                  <c:v>1</c:v>
                </c:pt>
                <c:pt idx="48">
                  <c:v>1</c:v>
                </c:pt>
                <c:pt idx="49">
                  <c:v>1</c:v>
                </c:pt>
              </c:numCache>
            </c:numRef>
          </c:val>
          <c:extLst>
            <c:ext xmlns:c16="http://schemas.microsoft.com/office/drawing/2014/chart" uri="{C3380CC4-5D6E-409C-BE32-E72D297353CC}">
              <c16:uniqueId val="{00000001-6AA7-4155-A53E-237E679C0ED7}"/>
            </c:ext>
          </c:extLst>
        </c:ser>
        <c:dLbls>
          <c:showLegendKey val="0"/>
          <c:showVal val="0"/>
          <c:showCatName val="0"/>
          <c:showSerName val="0"/>
          <c:showPercent val="0"/>
          <c:showBubbleSize val="0"/>
        </c:dLbls>
        <c:gapWidth val="219"/>
        <c:overlap val="-27"/>
        <c:axId val="517939040"/>
        <c:axId val="517936744"/>
      </c:barChart>
      <c:catAx>
        <c:axId val="517939040"/>
        <c:scaling>
          <c:orientation val="minMax"/>
        </c:scaling>
        <c:delete val="1"/>
        <c:axPos val="b"/>
        <c:title>
          <c:tx>
            <c:rich>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sz="1200" b="1">
                    <a:solidFill>
                      <a:schemeClr val="bg1"/>
                    </a:solidFill>
                  </a:rPr>
                  <a:t>Events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majorTickMark val="none"/>
        <c:minorTickMark val="none"/>
        <c:tickLblPos val="nextTo"/>
        <c:crossAx val="517936744"/>
        <c:crosses val="autoZero"/>
        <c:auto val="1"/>
        <c:lblAlgn val="ctr"/>
        <c:lblOffset val="100"/>
        <c:noMultiLvlLbl val="0"/>
      </c:catAx>
      <c:valAx>
        <c:axId val="51793674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sz="1200" b="1">
                    <a:solidFill>
                      <a:schemeClr val="bg1"/>
                    </a:solidFill>
                  </a:rPr>
                  <a:t>Time (hours)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517939040"/>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Time to Peak Soil Moisture</a:t>
            </a:r>
            <a:r>
              <a:rPr lang="en-US" baseline="0" dirty="0"/>
              <a:t> After Initial Rainfall: All Events 2018-2019</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Histograms!$O$2</c:f>
              <c:strCache>
                <c:ptCount val="1"/>
                <c:pt idx="0">
                  <c:v>Thunderstorm</c:v>
                </c:pt>
              </c:strCache>
            </c:strRef>
          </c:tx>
          <c:spPr>
            <a:solidFill>
              <a:srgbClr val="0070C0"/>
            </a:solidFill>
            <a:ln w="9525" cap="flat" cmpd="sng" algn="ctr">
              <a:solidFill>
                <a:schemeClr val="lt1">
                  <a:alpha val="50000"/>
                </a:schemeClr>
              </a:solidFill>
              <a:round/>
            </a:ln>
            <a:effectLst/>
          </c:spPr>
          <c:invertIfNegative val="0"/>
          <c:val>
            <c:numRef>
              <c:f>Histograms!$O$3:$O$72</c:f>
              <c:numCache>
                <c:formatCode>0.00</c:formatCode>
                <c:ptCount val="70"/>
                <c:pt idx="0">
                  <c:v>-1</c:v>
                </c:pt>
                <c:pt idx="1">
                  <c:v>0</c:v>
                </c:pt>
                <c:pt idx="2">
                  <c:v>0</c:v>
                </c:pt>
                <c:pt idx="3">
                  <c:v>0</c:v>
                </c:pt>
                <c:pt idx="4">
                  <c:v>0</c:v>
                </c:pt>
                <c:pt idx="5">
                  <c:v>0.5</c:v>
                </c:pt>
                <c:pt idx="6">
                  <c:v>0.5</c:v>
                </c:pt>
                <c:pt idx="7">
                  <c:v>0.5</c:v>
                </c:pt>
                <c:pt idx="8">
                  <c:v>0.5</c:v>
                </c:pt>
                <c:pt idx="9">
                  <c:v>0.5</c:v>
                </c:pt>
                <c:pt idx="10">
                  <c:v>0.5</c:v>
                </c:pt>
                <c:pt idx="11">
                  <c:v>0.5</c:v>
                </c:pt>
                <c:pt idx="12">
                  <c:v>0.5</c:v>
                </c:pt>
                <c:pt idx="13">
                  <c:v>0.5</c:v>
                </c:pt>
                <c:pt idx="14">
                  <c:v>0.5</c:v>
                </c:pt>
                <c:pt idx="15">
                  <c:v>0.5</c:v>
                </c:pt>
                <c:pt idx="16">
                  <c:v>0.5</c:v>
                </c:pt>
                <c:pt idx="17">
                  <c:v>0.5</c:v>
                </c:pt>
                <c:pt idx="18">
                  <c:v>0.5</c:v>
                </c:pt>
                <c:pt idx="19">
                  <c:v>0.5</c:v>
                </c:pt>
                <c:pt idx="20">
                  <c:v>0.5</c:v>
                </c:pt>
                <c:pt idx="21">
                  <c:v>0.5</c:v>
                </c:pt>
                <c:pt idx="22">
                  <c:v>0.5</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1.0333333333333334</c:v>
                </c:pt>
                <c:pt idx="42">
                  <c:v>1.5</c:v>
                </c:pt>
                <c:pt idx="43">
                  <c:v>1.5</c:v>
                </c:pt>
                <c:pt idx="44">
                  <c:v>1.5</c:v>
                </c:pt>
                <c:pt idx="45">
                  <c:v>2</c:v>
                </c:pt>
                <c:pt idx="46">
                  <c:v>2</c:v>
                </c:pt>
                <c:pt idx="47">
                  <c:v>2</c:v>
                </c:pt>
                <c:pt idx="48">
                  <c:v>2</c:v>
                </c:pt>
                <c:pt idx="49">
                  <c:v>2</c:v>
                </c:pt>
                <c:pt idx="50">
                  <c:v>2</c:v>
                </c:pt>
                <c:pt idx="51">
                  <c:v>2</c:v>
                </c:pt>
                <c:pt idx="52">
                  <c:v>2</c:v>
                </c:pt>
                <c:pt idx="53">
                  <c:v>2</c:v>
                </c:pt>
                <c:pt idx="54">
                  <c:v>2</c:v>
                </c:pt>
                <c:pt idx="55">
                  <c:v>2</c:v>
                </c:pt>
                <c:pt idx="56">
                  <c:v>2.5</c:v>
                </c:pt>
                <c:pt idx="57">
                  <c:v>2.5</c:v>
                </c:pt>
                <c:pt idx="58">
                  <c:v>3</c:v>
                </c:pt>
                <c:pt idx="59">
                  <c:v>3</c:v>
                </c:pt>
                <c:pt idx="60">
                  <c:v>3</c:v>
                </c:pt>
                <c:pt idx="61">
                  <c:v>3</c:v>
                </c:pt>
                <c:pt idx="62">
                  <c:v>3</c:v>
                </c:pt>
                <c:pt idx="63">
                  <c:v>3.5</c:v>
                </c:pt>
                <c:pt idx="64">
                  <c:v>3.5</c:v>
                </c:pt>
                <c:pt idx="65">
                  <c:v>4</c:v>
                </c:pt>
                <c:pt idx="66">
                  <c:v>4</c:v>
                </c:pt>
                <c:pt idx="67">
                  <c:v>4</c:v>
                </c:pt>
                <c:pt idx="68">
                  <c:v>4.5</c:v>
                </c:pt>
                <c:pt idx="69">
                  <c:v>5.5</c:v>
                </c:pt>
              </c:numCache>
            </c:numRef>
          </c:val>
          <c:extLst>
            <c:ext xmlns:c16="http://schemas.microsoft.com/office/drawing/2014/chart" uri="{C3380CC4-5D6E-409C-BE32-E72D297353CC}">
              <c16:uniqueId val="{00000000-2BFA-44C8-94F6-44DD6706DA33}"/>
            </c:ext>
          </c:extLst>
        </c:ser>
        <c:ser>
          <c:idx val="1"/>
          <c:order val="1"/>
          <c:tx>
            <c:strRef>
              <c:f>Histograms!$P$2</c:f>
              <c:strCache>
                <c:ptCount val="1"/>
                <c:pt idx="0">
                  <c:v>Widespread</c:v>
                </c:pt>
              </c:strCache>
            </c:strRef>
          </c:tx>
          <c:spPr>
            <a:solidFill>
              <a:srgbClr val="FF9900"/>
            </a:solidFill>
            <a:ln w="9525" cap="flat" cmpd="sng" algn="ctr">
              <a:solidFill>
                <a:schemeClr val="lt1">
                  <a:alpha val="50000"/>
                </a:schemeClr>
              </a:solidFill>
              <a:round/>
            </a:ln>
            <a:effectLst/>
          </c:spPr>
          <c:invertIfNegative val="0"/>
          <c:val>
            <c:numRef>
              <c:f>Histograms!$P$3:$P$72</c:f>
              <c:numCache>
                <c:formatCode>General</c:formatCode>
                <c:ptCount val="70"/>
                <c:pt idx="19" formatCode="0.00">
                  <c:v>0</c:v>
                </c:pt>
                <c:pt idx="20" formatCode="0.00">
                  <c:v>0.5</c:v>
                </c:pt>
                <c:pt idx="21" formatCode="0.00">
                  <c:v>1</c:v>
                </c:pt>
                <c:pt idx="22" formatCode="0.00">
                  <c:v>1</c:v>
                </c:pt>
                <c:pt idx="23" formatCode="0.00">
                  <c:v>1</c:v>
                </c:pt>
                <c:pt idx="24" formatCode="0.00">
                  <c:v>1</c:v>
                </c:pt>
                <c:pt idx="25" formatCode="0.00">
                  <c:v>1</c:v>
                </c:pt>
                <c:pt idx="26" formatCode="0.00">
                  <c:v>1</c:v>
                </c:pt>
                <c:pt idx="27" formatCode="0.00">
                  <c:v>1.5</c:v>
                </c:pt>
                <c:pt idx="28" formatCode="0.00">
                  <c:v>1.5</c:v>
                </c:pt>
                <c:pt idx="29" formatCode="0.00">
                  <c:v>1.5</c:v>
                </c:pt>
                <c:pt idx="30" formatCode="0.00">
                  <c:v>1.5</c:v>
                </c:pt>
                <c:pt idx="31" formatCode="0.00">
                  <c:v>1.5</c:v>
                </c:pt>
                <c:pt idx="32" formatCode="0.00">
                  <c:v>2</c:v>
                </c:pt>
                <c:pt idx="33" formatCode="0.00">
                  <c:v>2</c:v>
                </c:pt>
                <c:pt idx="34" formatCode="0.00">
                  <c:v>2</c:v>
                </c:pt>
                <c:pt idx="35" formatCode="0.00">
                  <c:v>2</c:v>
                </c:pt>
                <c:pt idx="36" formatCode="0.00">
                  <c:v>2</c:v>
                </c:pt>
                <c:pt idx="37" formatCode="0.00">
                  <c:v>2.5</c:v>
                </c:pt>
                <c:pt idx="38" formatCode="0.00">
                  <c:v>2.5</c:v>
                </c:pt>
                <c:pt idx="39" formatCode="0.00">
                  <c:v>3</c:v>
                </c:pt>
                <c:pt idx="40" formatCode="0.00">
                  <c:v>3</c:v>
                </c:pt>
                <c:pt idx="41" formatCode="0.00">
                  <c:v>3</c:v>
                </c:pt>
                <c:pt idx="42" formatCode="0.00">
                  <c:v>3</c:v>
                </c:pt>
                <c:pt idx="43" formatCode="0.00">
                  <c:v>3</c:v>
                </c:pt>
                <c:pt idx="44" formatCode="0.00">
                  <c:v>3</c:v>
                </c:pt>
                <c:pt idx="45" formatCode="0.00">
                  <c:v>3.5</c:v>
                </c:pt>
                <c:pt idx="46" formatCode="0.00">
                  <c:v>3.5</c:v>
                </c:pt>
                <c:pt idx="47" formatCode="0.00">
                  <c:v>3.5</c:v>
                </c:pt>
                <c:pt idx="48" formatCode="0.00">
                  <c:v>4</c:v>
                </c:pt>
                <c:pt idx="49" formatCode="0.00">
                  <c:v>4</c:v>
                </c:pt>
                <c:pt idx="50" formatCode="0.00">
                  <c:v>4</c:v>
                </c:pt>
                <c:pt idx="51" formatCode="0.00">
                  <c:v>4</c:v>
                </c:pt>
                <c:pt idx="52" formatCode="0.00">
                  <c:v>4</c:v>
                </c:pt>
                <c:pt idx="53" formatCode="0.00">
                  <c:v>4</c:v>
                </c:pt>
                <c:pt idx="54" formatCode="0.00">
                  <c:v>4</c:v>
                </c:pt>
                <c:pt idx="55" formatCode="0.00">
                  <c:v>5</c:v>
                </c:pt>
                <c:pt idx="56" formatCode="0.00">
                  <c:v>5</c:v>
                </c:pt>
                <c:pt idx="57" formatCode="0.00">
                  <c:v>5.5</c:v>
                </c:pt>
                <c:pt idx="58" formatCode="0.00">
                  <c:v>5.5</c:v>
                </c:pt>
                <c:pt idx="59" formatCode="0.00">
                  <c:v>7</c:v>
                </c:pt>
                <c:pt idx="60" formatCode="0.00">
                  <c:v>7</c:v>
                </c:pt>
                <c:pt idx="61" formatCode="0.00">
                  <c:v>8</c:v>
                </c:pt>
                <c:pt idx="62" formatCode="0.00">
                  <c:v>8</c:v>
                </c:pt>
                <c:pt idx="63" formatCode="0.00">
                  <c:v>8</c:v>
                </c:pt>
                <c:pt idx="64" formatCode="0.00">
                  <c:v>9</c:v>
                </c:pt>
                <c:pt idx="65" formatCode="0.00">
                  <c:v>10</c:v>
                </c:pt>
                <c:pt idx="66" formatCode="0.00">
                  <c:v>10</c:v>
                </c:pt>
                <c:pt idx="67" formatCode="0.00">
                  <c:v>10</c:v>
                </c:pt>
                <c:pt idx="68" formatCode="0.00">
                  <c:v>10</c:v>
                </c:pt>
                <c:pt idx="69" formatCode="0.00">
                  <c:v>10</c:v>
                </c:pt>
              </c:numCache>
            </c:numRef>
          </c:val>
          <c:extLst>
            <c:ext xmlns:c16="http://schemas.microsoft.com/office/drawing/2014/chart" uri="{C3380CC4-5D6E-409C-BE32-E72D297353CC}">
              <c16:uniqueId val="{00000001-2BFA-44C8-94F6-44DD6706DA33}"/>
            </c:ext>
          </c:extLst>
        </c:ser>
        <c:dLbls>
          <c:showLegendKey val="0"/>
          <c:showVal val="0"/>
          <c:showCatName val="0"/>
          <c:showSerName val="0"/>
          <c:showPercent val="0"/>
          <c:showBubbleSize val="0"/>
        </c:dLbls>
        <c:gapWidth val="65"/>
        <c:axId val="700961160"/>
        <c:axId val="700960504"/>
      </c:barChart>
      <c:catAx>
        <c:axId val="700961160"/>
        <c:scaling>
          <c:orientation val="minMax"/>
        </c:scaling>
        <c:delete val="1"/>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Events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crossAx val="700960504"/>
        <c:crosses val="autoZero"/>
        <c:auto val="1"/>
        <c:lblAlgn val="ctr"/>
        <c:lblOffset val="100"/>
        <c:noMultiLvlLbl val="0"/>
      </c:catAx>
      <c:valAx>
        <c:axId val="70096050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dirty="0"/>
                  <a:t>Time</a:t>
                </a:r>
                <a:r>
                  <a:rPr lang="en-US" baseline="0" dirty="0"/>
                  <a:t> </a:t>
                </a:r>
                <a:r>
                  <a:rPr lang="en-US" dirty="0"/>
                  <a:t>(hour)</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00961160"/>
        <c:crosses val="autoZero"/>
        <c:crossBetween val="between"/>
      </c:valAx>
      <c:spPr>
        <a:noFill/>
        <a:ln>
          <a:solidFill>
            <a:schemeClr val="bg1"/>
          </a:solid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32908257679994E-2"/>
          <c:y val="0.16798233213936384"/>
          <c:w val="0.8933933987742646"/>
          <c:h val="0.63803429375297827"/>
        </c:manualLayout>
      </c:layout>
      <c:lineChart>
        <c:grouping val="standard"/>
        <c:varyColors val="0"/>
        <c:ser>
          <c:idx val="0"/>
          <c:order val="0"/>
          <c:tx>
            <c:v>Percentile Before Rain Began</c:v>
          </c:tx>
          <c:spPr>
            <a:ln w="28575" cap="rnd">
              <a:solidFill>
                <a:schemeClr val="accent1"/>
              </a:solidFill>
              <a:round/>
            </a:ln>
            <a:effectLst/>
          </c:spPr>
          <c:marker>
            <c:symbol val="circle"/>
            <c:size val="5"/>
            <c:spPr>
              <a:solidFill>
                <a:srgbClr val="0070C0"/>
              </a:solidFill>
              <a:ln w="9525">
                <a:solidFill>
                  <a:schemeClr val="accent1"/>
                </a:solidFill>
              </a:ln>
              <a:effectLst/>
            </c:spPr>
          </c:marker>
          <c:val>
            <c:numRef>
              <c:f>Histograms!$E$3:$E$54</c:f>
              <c:numCache>
                <c:formatCode>0</c:formatCode>
                <c:ptCount val="52"/>
                <c:pt idx="0">
                  <c:v>45</c:v>
                </c:pt>
                <c:pt idx="1">
                  <c:v>35</c:v>
                </c:pt>
                <c:pt idx="2">
                  <c:v>48</c:v>
                </c:pt>
                <c:pt idx="3">
                  <c:v>80</c:v>
                </c:pt>
                <c:pt idx="4" formatCode="General">
                  <c:v>70</c:v>
                </c:pt>
                <c:pt idx="5">
                  <c:v>85</c:v>
                </c:pt>
                <c:pt idx="6">
                  <c:v>80</c:v>
                </c:pt>
                <c:pt idx="7">
                  <c:v>68</c:v>
                </c:pt>
                <c:pt idx="8">
                  <c:v>50</c:v>
                </c:pt>
                <c:pt idx="9">
                  <c:v>99</c:v>
                </c:pt>
                <c:pt idx="10">
                  <c:v>80</c:v>
                </c:pt>
                <c:pt idx="11">
                  <c:v>100</c:v>
                </c:pt>
                <c:pt idx="12">
                  <c:v>88</c:v>
                </c:pt>
                <c:pt idx="13">
                  <c:v>68</c:v>
                </c:pt>
                <c:pt idx="14">
                  <c:v>43</c:v>
                </c:pt>
                <c:pt idx="15">
                  <c:v>93</c:v>
                </c:pt>
                <c:pt idx="16" formatCode="General">
                  <c:v>58</c:v>
                </c:pt>
                <c:pt idx="17">
                  <c:v>90</c:v>
                </c:pt>
                <c:pt idx="18">
                  <c:v>62</c:v>
                </c:pt>
                <c:pt idx="19">
                  <c:v>59</c:v>
                </c:pt>
                <c:pt idx="20">
                  <c:v>35</c:v>
                </c:pt>
                <c:pt idx="21">
                  <c:v>92</c:v>
                </c:pt>
                <c:pt idx="22">
                  <c:v>81</c:v>
                </c:pt>
                <c:pt idx="23">
                  <c:v>89</c:v>
                </c:pt>
                <c:pt idx="24">
                  <c:v>89</c:v>
                </c:pt>
                <c:pt idx="25">
                  <c:v>80</c:v>
                </c:pt>
                <c:pt idx="26">
                  <c:v>73</c:v>
                </c:pt>
                <c:pt idx="27">
                  <c:v>45</c:v>
                </c:pt>
                <c:pt idx="28">
                  <c:v>45</c:v>
                </c:pt>
                <c:pt idx="29">
                  <c:v>85</c:v>
                </c:pt>
                <c:pt idx="30">
                  <c:v>62</c:v>
                </c:pt>
                <c:pt idx="31">
                  <c:v>71</c:v>
                </c:pt>
                <c:pt idx="32">
                  <c:v>21</c:v>
                </c:pt>
                <c:pt idx="33">
                  <c:v>28</c:v>
                </c:pt>
                <c:pt idx="34">
                  <c:v>28</c:v>
                </c:pt>
                <c:pt idx="35">
                  <c:v>52</c:v>
                </c:pt>
                <c:pt idx="36">
                  <c:v>79</c:v>
                </c:pt>
                <c:pt idx="37">
                  <c:v>38</c:v>
                </c:pt>
                <c:pt idx="38">
                  <c:v>75</c:v>
                </c:pt>
                <c:pt idx="39">
                  <c:v>25</c:v>
                </c:pt>
                <c:pt idx="40">
                  <c:v>30</c:v>
                </c:pt>
                <c:pt idx="41">
                  <c:v>48</c:v>
                </c:pt>
                <c:pt idx="42">
                  <c:v>10</c:v>
                </c:pt>
                <c:pt idx="43">
                  <c:v>13</c:v>
                </c:pt>
                <c:pt idx="44">
                  <c:v>70</c:v>
                </c:pt>
                <c:pt idx="45">
                  <c:v>62</c:v>
                </c:pt>
                <c:pt idx="46">
                  <c:v>65</c:v>
                </c:pt>
                <c:pt idx="47">
                  <c:v>28</c:v>
                </c:pt>
                <c:pt idx="48">
                  <c:v>35</c:v>
                </c:pt>
                <c:pt idx="49">
                  <c:v>5</c:v>
                </c:pt>
                <c:pt idx="50">
                  <c:v>22</c:v>
                </c:pt>
                <c:pt idx="51">
                  <c:v>8</c:v>
                </c:pt>
              </c:numCache>
            </c:numRef>
          </c:val>
          <c:smooth val="0"/>
          <c:extLst>
            <c:ext xmlns:c16="http://schemas.microsoft.com/office/drawing/2014/chart" uri="{C3380CC4-5D6E-409C-BE32-E72D297353CC}">
              <c16:uniqueId val="{00000000-9E62-494D-B0B3-A970AD770297}"/>
            </c:ext>
          </c:extLst>
        </c:ser>
        <c:ser>
          <c:idx val="1"/>
          <c:order val="1"/>
          <c:tx>
            <c:v>Peak Soil Moisture Percentile</c:v>
          </c:tx>
          <c:spPr>
            <a:ln w="28575" cap="rnd">
              <a:solidFill>
                <a:srgbClr val="FF9900"/>
              </a:solidFill>
              <a:round/>
            </a:ln>
            <a:effectLst/>
          </c:spPr>
          <c:marker>
            <c:symbol val="circle"/>
            <c:size val="5"/>
            <c:spPr>
              <a:solidFill>
                <a:srgbClr val="FF9900"/>
              </a:solidFill>
              <a:ln w="9525">
                <a:solidFill>
                  <a:srgbClr val="FF9900"/>
                </a:solidFill>
              </a:ln>
              <a:effectLst/>
            </c:spPr>
          </c:marker>
          <c:val>
            <c:numRef>
              <c:f>Histograms!$F$3:$F$54</c:f>
              <c:numCache>
                <c:formatCode>0</c:formatCode>
                <c:ptCount val="52"/>
                <c:pt idx="0">
                  <c:v>100</c:v>
                </c:pt>
                <c:pt idx="1">
                  <c:v>100</c:v>
                </c:pt>
                <c:pt idx="2">
                  <c:v>100</c:v>
                </c:pt>
                <c:pt idx="3">
                  <c:v>100</c:v>
                </c:pt>
                <c:pt idx="4" formatCode="General">
                  <c:v>100</c:v>
                </c:pt>
                <c:pt idx="5">
                  <c:v>100</c:v>
                </c:pt>
                <c:pt idx="6">
                  <c:v>100</c:v>
                </c:pt>
                <c:pt idx="7">
                  <c:v>100</c:v>
                </c:pt>
                <c:pt idx="8">
                  <c:v>100</c:v>
                </c:pt>
                <c:pt idx="9">
                  <c:v>100</c:v>
                </c:pt>
                <c:pt idx="10">
                  <c:v>100</c:v>
                </c:pt>
                <c:pt idx="11">
                  <c:v>100</c:v>
                </c:pt>
                <c:pt idx="12">
                  <c:v>99</c:v>
                </c:pt>
                <c:pt idx="13">
                  <c:v>98</c:v>
                </c:pt>
                <c:pt idx="14">
                  <c:v>98</c:v>
                </c:pt>
                <c:pt idx="15">
                  <c:v>95</c:v>
                </c:pt>
                <c:pt idx="16" formatCode="General">
                  <c:v>95</c:v>
                </c:pt>
                <c:pt idx="17">
                  <c:v>95</c:v>
                </c:pt>
                <c:pt idx="18">
                  <c:v>95</c:v>
                </c:pt>
                <c:pt idx="19">
                  <c:v>95</c:v>
                </c:pt>
                <c:pt idx="20">
                  <c:v>95</c:v>
                </c:pt>
                <c:pt idx="21">
                  <c:v>92</c:v>
                </c:pt>
                <c:pt idx="22">
                  <c:v>90</c:v>
                </c:pt>
                <c:pt idx="23">
                  <c:v>90</c:v>
                </c:pt>
                <c:pt idx="24">
                  <c:v>90</c:v>
                </c:pt>
                <c:pt idx="25">
                  <c:v>88</c:v>
                </c:pt>
                <c:pt idx="26">
                  <c:v>87</c:v>
                </c:pt>
                <c:pt idx="27">
                  <c:v>86</c:v>
                </c:pt>
                <c:pt idx="28">
                  <c:v>85</c:v>
                </c:pt>
                <c:pt idx="29">
                  <c:v>85</c:v>
                </c:pt>
                <c:pt idx="30">
                  <c:v>85</c:v>
                </c:pt>
                <c:pt idx="31">
                  <c:v>85</c:v>
                </c:pt>
                <c:pt idx="32">
                  <c:v>85</c:v>
                </c:pt>
                <c:pt idx="33">
                  <c:v>82</c:v>
                </c:pt>
                <c:pt idx="34">
                  <c:v>82</c:v>
                </c:pt>
                <c:pt idx="35">
                  <c:v>82</c:v>
                </c:pt>
                <c:pt idx="36">
                  <c:v>81</c:v>
                </c:pt>
                <c:pt idx="37">
                  <c:v>81</c:v>
                </c:pt>
                <c:pt idx="38">
                  <c:v>81</c:v>
                </c:pt>
                <c:pt idx="39">
                  <c:v>80</c:v>
                </c:pt>
                <c:pt idx="40">
                  <c:v>80</c:v>
                </c:pt>
                <c:pt idx="41">
                  <c:v>77</c:v>
                </c:pt>
                <c:pt idx="42">
                  <c:v>75</c:v>
                </c:pt>
                <c:pt idx="43">
                  <c:v>72</c:v>
                </c:pt>
                <c:pt idx="44">
                  <c:v>70</c:v>
                </c:pt>
                <c:pt idx="45">
                  <c:v>65</c:v>
                </c:pt>
                <c:pt idx="46">
                  <c:v>65</c:v>
                </c:pt>
                <c:pt idx="47">
                  <c:v>62</c:v>
                </c:pt>
                <c:pt idx="48">
                  <c:v>40</c:v>
                </c:pt>
                <c:pt idx="49">
                  <c:v>35</c:v>
                </c:pt>
                <c:pt idx="50">
                  <c:v>22</c:v>
                </c:pt>
                <c:pt idx="51">
                  <c:v>15</c:v>
                </c:pt>
              </c:numCache>
            </c:numRef>
          </c:val>
          <c:smooth val="0"/>
          <c:extLst>
            <c:ext xmlns:c16="http://schemas.microsoft.com/office/drawing/2014/chart" uri="{C3380CC4-5D6E-409C-BE32-E72D297353CC}">
              <c16:uniqueId val="{00000001-9E62-494D-B0B3-A970AD770297}"/>
            </c:ext>
          </c:extLst>
        </c:ser>
        <c:dLbls>
          <c:showLegendKey val="0"/>
          <c:showVal val="0"/>
          <c:showCatName val="0"/>
          <c:showSerName val="0"/>
          <c:showPercent val="0"/>
          <c:showBubbleSize val="0"/>
        </c:dLbls>
        <c:marker val="1"/>
        <c:smooth val="0"/>
        <c:axId val="687660688"/>
        <c:axId val="687664624"/>
      </c:lineChart>
      <c:catAx>
        <c:axId val="687660688"/>
        <c:scaling>
          <c:orientation val="minMax"/>
        </c:scaling>
        <c:delete val="1"/>
        <c:axPos val="b"/>
        <c:title>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dirty="0">
                    <a:solidFill>
                      <a:schemeClr val="bg1"/>
                    </a:solidFill>
                  </a:rPr>
                  <a:t>Widespread Events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majorTickMark val="none"/>
        <c:minorTickMark val="none"/>
        <c:tickLblPos val="nextTo"/>
        <c:crossAx val="687664624"/>
        <c:crosses val="autoZero"/>
        <c:auto val="1"/>
        <c:lblAlgn val="ctr"/>
        <c:lblOffset val="100"/>
        <c:noMultiLvlLbl val="0"/>
      </c:catAx>
      <c:valAx>
        <c:axId val="68766462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b="0" i="0" baseline="0">
                    <a:solidFill>
                      <a:schemeClr val="bg1"/>
                    </a:solidFill>
                    <a:effectLst/>
                  </a:rPr>
                  <a:t>Soil Moisture Percentile (%)</a:t>
                </a:r>
                <a:endParaRPr lang="en-US" sz="1400">
                  <a:solidFill>
                    <a:schemeClr val="bg1"/>
                  </a:solidFill>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687660688"/>
        <c:crosses val="autoZero"/>
        <c:crossBetween val="between"/>
      </c:valAx>
      <c:spPr>
        <a:solidFill>
          <a:schemeClr val="tx1"/>
        </a:soli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101B5-95B1-4AED-BACF-DA005B02E590}"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555A5-4964-46CF-9F26-358B7D046F7D}" type="slidenum">
              <a:rPr lang="en-US" smtClean="0"/>
              <a:t>‹#›</a:t>
            </a:fld>
            <a:endParaRPr lang="en-US"/>
          </a:p>
        </p:txBody>
      </p:sp>
    </p:spTree>
    <p:extLst>
      <p:ext uri="{BB962C8B-B14F-4D97-AF65-F5344CB8AC3E}">
        <p14:creationId xmlns:p14="http://schemas.microsoft.com/office/powerpoint/2010/main" val="1029241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nick</a:t>
            </a:r>
          </a:p>
        </p:txBody>
      </p:sp>
      <p:sp>
        <p:nvSpPr>
          <p:cNvPr id="4" name="Slide Number Placeholder 3"/>
          <p:cNvSpPr>
            <a:spLocks noGrp="1"/>
          </p:cNvSpPr>
          <p:nvPr>
            <p:ph type="sldNum" sz="quarter" idx="5"/>
          </p:nvPr>
        </p:nvSpPr>
        <p:spPr/>
        <p:txBody>
          <a:bodyPr/>
          <a:lstStyle/>
          <a:p>
            <a:fld id="{DC0555A5-4964-46CF-9F26-358B7D046F7D}" type="slidenum">
              <a:rPr lang="en-US" smtClean="0"/>
              <a:t>1</a:t>
            </a:fld>
            <a:endParaRPr lang="en-US"/>
          </a:p>
        </p:txBody>
      </p:sp>
    </p:spTree>
    <p:extLst>
      <p:ext uri="{BB962C8B-B14F-4D97-AF65-F5344CB8AC3E}">
        <p14:creationId xmlns:p14="http://schemas.microsoft.com/office/powerpoint/2010/main" val="1920019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I categorized widespread event</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10</a:t>
            </a:fld>
            <a:endParaRPr lang="en-US"/>
          </a:p>
        </p:txBody>
      </p:sp>
    </p:spTree>
    <p:extLst>
      <p:ext uri="{BB962C8B-B14F-4D97-AF65-F5344CB8AC3E}">
        <p14:creationId xmlns:p14="http://schemas.microsoft.com/office/powerpoint/2010/main" val="358420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5A45C-5E47-49EB-B835-3FAA4167FD9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9399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 5 cm</a:t>
            </a:r>
          </a:p>
          <a:p>
            <a:r>
              <a:rPr lang="en-US" dirty="0"/>
              <a:t>Tan: 25 cm</a:t>
            </a:r>
          </a:p>
          <a:p>
            <a:r>
              <a:rPr lang="en-US" dirty="0"/>
              <a:t>Grey: 50 cm</a:t>
            </a:r>
          </a:p>
          <a:p>
            <a:r>
              <a:rPr lang="en-US" dirty="0"/>
              <a:t>Red: Column</a:t>
            </a:r>
          </a:p>
          <a:p>
            <a:r>
              <a:rPr lang="en-US" dirty="0"/>
              <a:t>Green: Rainfall</a:t>
            </a:r>
          </a:p>
          <a:p>
            <a:r>
              <a:rPr lang="en-US" dirty="0"/>
              <a:t>Small green: relative humidity</a:t>
            </a:r>
          </a:p>
          <a:p>
            <a:r>
              <a:rPr lang="en-US" dirty="0"/>
              <a:t>Purple: When column reached 100</a:t>
            </a:r>
            <a:r>
              <a:rPr lang="en-US" baseline="30000" dirty="0"/>
              <a:t>th</a:t>
            </a:r>
            <a:r>
              <a:rPr lang="en-US" dirty="0"/>
              <a:t> percentile</a:t>
            </a:r>
          </a:p>
          <a:p>
            <a:endParaRPr lang="en-US" dirty="0"/>
          </a:p>
          <a:p>
            <a:r>
              <a:rPr lang="en-US" dirty="0"/>
              <a:t>Explain how I used each meteogram and why they are good</a:t>
            </a:r>
          </a:p>
        </p:txBody>
      </p:sp>
      <p:sp>
        <p:nvSpPr>
          <p:cNvPr id="4" name="Slide Number Placeholder 3"/>
          <p:cNvSpPr>
            <a:spLocks noGrp="1"/>
          </p:cNvSpPr>
          <p:nvPr>
            <p:ph type="sldNum" sz="quarter" idx="5"/>
          </p:nvPr>
        </p:nvSpPr>
        <p:spPr/>
        <p:txBody>
          <a:bodyPr/>
          <a:lstStyle/>
          <a:p>
            <a:fld id="{DC0555A5-4964-46CF-9F26-358B7D046F7D}" type="slidenum">
              <a:rPr lang="en-US" smtClean="0"/>
              <a:t>13</a:t>
            </a:fld>
            <a:endParaRPr lang="en-US"/>
          </a:p>
        </p:txBody>
      </p:sp>
    </p:spTree>
    <p:extLst>
      <p:ext uri="{BB962C8B-B14F-4D97-AF65-F5344CB8AC3E}">
        <p14:creationId xmlns:p14="http://schemas.microsoft.com/office/powerpoint/2010/main" val="20633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Precipitation missing/did not record</a:t>
            </a:r>
          </a:p>
          <a:p>
            <a:r>
              <a:rPr lang="en-US" dirty="0"/>
              <a:t>Right: About 3 inches of rain fell, however the percentiles remained constant (not realistic!)</a:t>
            </a:r>
          </a:p>
          <a:p>
            <a:r>
              <a:rPr lang="en-US" dirty="0"/>
              <a:t>NYC sites are on rooftops, thus, do not have soil moisture sensors. Can’t record soil moisture!</a:t>
            </a:r>
          </a:p>
        </p:txBody>
      </p:sp>
      <p:sp>
        <p:nvSpPr>
          <p:cNvPr id="4" name="Slide Number Placeholder 3"/>
          <p:cNvSpPr>
            <a:spLocks noGrp="1"/>
          </p:cNvSpPr>
          <p:nvPr>
            <p:ph type="sldNum" sz="quarter" idx="5"/>
          </p:nvPr>
        </p:nvSpPr>
        <p:spPr/>
        <p:txBody>
          <a:bodyPr/>
          <a:lstStyle/>
          <a:p>
            <a:fld id="{DC0555A5-4964-46CF-9F26-358B7D046F7D}" type="slidenum">
              <a:rPr lang="en-US" smtClean="0"/>
              <a:t>14</a:t>
            </a:fld>
            <a:endParaRPr lang="en-US"/>
          </a:p>
        </p:txBody>
      </p:sp>
    </p:spTree>
    <p:extLst>
      <p:ext uri="{BB962C8B-B14F-4D97-AF65-F5344CB8AC3E}">
        <p14:creationId xmlns:p14="http://schemas.microsoft.com/office/powerpoint/2010/main" val="51620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event is a NYSM site that contained a flash flood warning. So one flash flood warning could yield </a:t>
            </a:r>
            <a:r>
              <a:rPr lang="en-US" dirty="0" err="1"/>
              <a:t>i.e</a:t>
            </a:r>
            <a:r>
              <a:rPr lang="en-US" dirty="0"/>
              <a:t> 3 </a:t>
            </a:r>
            <a:r>
              <a:rPr lang="en-US" dirty="0" err="1"/>
              <a:t>nysm</a:t>
            </a:r>
            <a:r>
              <a:rPr lang="en-US" dirty="0"/>
              <a:t> sites. 3 events.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more thunderstorm events than widespread events, can soil moisture tell us why?</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15</a:t>
            </a:fld>
            <a:endParaRPr lang="en-US"/>
          </a:p>
        </p:txBody>
      </p:sp>
    </p:spTree>
    <p:extLst>
      <p:ext uri="{BB962C8B-B14F-4D97-AF65-F5344CB8AC3E}">
        <p14:creationId xmlns:p14="http://schemas.microsoft.com/office/powerpoint/2010/main" val="1156939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the total number of warnings, but it is the amount of days in the month where at least 1 flash flood warning was issued.</a:t>
            </a:r>
          </a:p>
          <a:p>
            <a:r>
              <a:rPr lang="en-US" dirty="0"/>
              <a:t>There can be multiple warnings in the same day</a:t>
            </a:r>
          </a:p>
          <a:p>
            <a:endParaRPr lang="en-US" dirty="0"/>
          </a:p>
          <a:p>
            <a:r>
              <a:rPr lang="en-US" dirty="0"/>
              <a:t>Thunderstorm Peak in July/August</a:t>
            </a:r>
          </a:p>
          <a:p>
            <a:r>
              <a:rPr lang="en-US" dirty="0"/>
              <a:t>Widespread peak in August/September</a:t>
            </a:r>
          </a:p>
        </p:txBody>
      </p:sp>
      <p:sp>
        <p:nvSpPr>
          <p:cNvPr id="4" name="Slide Number Placeholder 3"/>
          <p:cNvSpPr>
            <a:spLocks noGrp="1"/>
          </p:cNvSpPr>
          <p:nvPr>
            <p:ph type="sldNum" sz="quarter" idx="5"/>
          </p:nvPr>
        </p:nvSpPr>
        <p:spPr/>
        <p:txBody>
          <a:bodyPr/>
          <a:lstStyle/>
          <a:p>
            <a:fld id="{DC0555A5-4964-46CF-9F26-358B7D046F7D}" type="slidenum">
              <a:rPr lang="en-US" smtClean="0"/>
              <a:t>16</a:t>
            </a:fld>
            <a:endParaRPr lang="en-US"/>
          </a:p>
        </p:txBody>
      </p:sp>
    </p:spTree>
    <p:extLst>
      <p:ext uri="{BB962C8B-B14F-4D97-AF65-F5344CB8AC3E}">
        <p14:creationId xmlns:p14="http://schemas.microsoft.com/office/powerpoint/2010/main" val="14466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peak soil moisture occurred between 19 and 0 UTC with some lingering to about3UTC. </a:t>
            </a:r>
          </a:p>
          <a:p>
            <a:endParaRPr lang="en-US" dirty="0"/>
          </a:p>
          <a:p>
            <a:r>
              <a:rPr lang="en-US" dirty="0"/>
              <a:t>This is likely in due to the fact that convection typically develops in the afternoon hours, increasing the likelihood of heavy rainfall during this time period</a:t>
            </a:r>
          </a:p>
        </p:txBody>
      </p:sp>
      <p:sp>
        <p:nvSpPr>
          <p:cNvPr id="4" name="Slide Number Placeholder 3"/>
          <p:cNvSpPr>
            <a:spLocks noGrp="1"/>
          </p:cNvSpPr>
          <p:nvPr>
            <p:ph type="sldNum" sz="quarter" idx="5"/>
          </p:nvPr>
        </p:nvSpPr>
        <p:spPr/>
        <p:txBody>
          <a:bodyPr/>
          <a:lstStyle/>
          <a:p>
            <a:fld id="{DC0555A5-4964-46CF-9F26-358B7D046F7D}" type="slidenum">
              <a:rPr lang="en-US" smtClean="0"/>
              <a:t>17</a:t>
            </a:fld>
            <a:endParaRPr lang="en-US"/>
          </a:p>
        </p:txBody>
      </p:sp>
    </p:spTree>
    <p:extLst>
      <p:ext uri="{BB962C8B-B14F-4D97-AF65-F5344CB8AC3E}">
        <p14:creationId xmlns:p14="http://schemas.microsoft.com/office/powerpoint/2010/main" val="340814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real pattern between the widespread events</a:t>
            </a:r>
          </a:p>
        </p:txBody>
      </p:sp>
      <p:sp>
        <p:nvSpPr>
          <p:cNvPr id="4" name="Slide Number Placeholder 3"/>
          <p:cNvSpPr>
            <a:spLocks noGrp="1"/>
          </p:cNvSpPr>
          <p:nvPr>
            <p:ph type="sldNum" sz="quarter" idx="5"/>
          </p:nvPr>
        </p:nvSpPr>
        <p:spPr/>
        <p:txBody>
          <a:bodyPr/>
          <a:lstStyle/>
          <a:p>
            <a:fld id="{DC0555A5-4964-46CF-9F26-358B7D046F7D}" type="slidenum">
              <a:rPr lang="en-US" smtClean="0"/>
              <a:t>18</a:t>
            </a:fld>
            <a:endParaRPr lang="en-US"/>
          </a:p>
        </p:txBody>
      </p:sp>
    </p:spTree>
    <p:extLst>
      <p:ext uri="{BB962C8B-B14F-4D97-AF65-F5344CB8AC3E}">
        <p14:creationId xmlns:p14="http://schemas.microsoft.com/office/powerpoint/2010/main" val="3789698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latin typeface="Arial" panose="020B0604020202020204" pitchFamily="34" charset="0"/>
                <a:ea typeface="+mn-lt"/>
                <a:cs typeface="Arial" panose="020B0604020202020204" pitchFamily="34" charset="0"/>
              </a:rPr>
              <a:t>Explain meteogram</a:t>
            </a:r>
          </a:p>
          <a:p>
            <a:r>
              <a:rPr lang="en-US" sz="1200" dirty="0">
                <a:solidFill>
                  <a:srgbClr val="FF0000"/>
                </a:solidFill>
                <a:latin typeface="Arial" panose="020B0604020202020204" pitchFamily="34" charset="0"/>
                <a:ea typeface="+mn-lt"/>
                <a:cs typeface="Arial" panose="020B0604020202020204" pitchFamily="34" charset="0"/>
              </a:rPr>
              <a:t>Explain each variable and if/how I calculated each</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19</a:t>
            </a:fld>
            <a:endParaRPr lang="en-US"/>
          </a:p>
        </p:txBody>
      </p:sp>
    </p:spTree>
    <p:extLst>
      <p:ext uri="{BB962C8B-B14F-4D97-AF65-F5344CB8AC3E}">
        <p14:creationId xmlns:p14="http://schemas.microsoft.com/office/powerpoint/2010/main" val="35021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latin typeface="Arial" panose="020B0604020202020204" pitchFamily="34" charset="0"/>
                <a:ea typeface="+mn-lt"/>
                <a:cs typeface="Arial" panose="020B0604020202020204" pitchFamily="34" charset="0"/>
              </a:rPr>
              <a:t>Complex meteogram with multiple peaks and storms</a:t>
            </a:r>
          </a:p>
          <a:p>
            <a:endParaRPr lang="en-US" dirty="0"/>
          </a:p>
          <a:p>
            <a:r>
              <a:rPr lang="en-US" dirty="0"/>
              <a:t>NWS Waring not until 20z</a:t>
            </a:r>
          </a:p>
        </p:txBody>
      </p:sp>
      <p:sp>
        <p:nvSpPr>
          <p:cNvPr id="4" name="Slide Number Placeholder 3"/>
          <p:cNvSpPr>
            <a:spLocks noGrp="1"/>
          </p:cNvSpPr>
          <p:nvPr>
            <p:ph type="sldNum" sz="quarter" idx="5"/>
          </p:nvPr>
        </p:nvSpPr>
        <p:spPr/>
        <p:txBody>
          <a:bodyPr/>
          <a:lstStyle/>
          <a:p>
            <a:fld id="{DC0555A5-4964-46CF-9F26-358B7D046F7D}" type="slidenum">
              <a:rPr lang="en-US" smtClean="0"/>
              <a:t>20</a:t>
            </a:fld>
            <a:endParaRPr lang="en-US"/>
          </a:p>
        </p:txBody>
      </p:sp>
    </p:spTree>
    <p:extLst>
      <p:ext uri="{BB962C8B-B14F-4D97-AF65-F5344CB8AC3E}">
        <p14:creationId xmlns:p14="http://schemas.microsoft.com/office/powerpoint/2010/main" val="236041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5A45C-5E47-49EB-B835-3FAA4167FD9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75726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Widespread more rainfall than thunderstorm events</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21</a:t>
            </a:fld>
            <a:endParaRPr lang="en-US"/>
          </a:p>
        </p:txBody>
      </p:sp>
    </p:spTree>
    <p:extLst>
      <p:ext uri="{BB962C8B-B14F-4D97-AF65-F5344CB8AC3E}">
        <p14:creationId xmlns:p14="http://schemas.microsoft.com/office/powerpoint/2010/main" val="294769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calculate the rate, I took the amount of total rainfall by the duration of the event. I do feel that the widespread events average rain rates are negatively skewed, as the widespread events lasted longer than the thunderstorm events. </a:t>
            </a:r>
          </a:p>
          <a:p>
            <a:endParaRPr lang="en-US" dirty="0"/>
          </a:p>
          <a:p>
            <a:r>
              <a:rPr lang="en-US" dirty="0"/>
              <a:t>However, for both the thunderstorm events and the widespread events, most of the values were below 1 in/hr. So for the widespread events, I would only expect the average rainfall rate to increase slightly, which would not alter the results. Thus, we kept the variable as 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seen that the average rain rate is greater for thunderstorms than widespread events.</a:t>
            </a:r>
          </a:p>
        </p:txBody>
      </p:sp>
      <p:sp>
        <p:nvSpPr>
          <p:cNvPr id="4" name="Slide Number Placeholder 3"/>
          <p:cNvSpPr>
            <a:spLocks noGrp="1"/>
          </p:cNvSpPr>
          <p:nvPr>
            <p:ph type="sldNum" sz="quarter" idx="5"/>
          </p:nvPr>
        </p:nvSpPr>
        <p:spPr/>
        <p:txBody>
          <a:bodyPr/>
          <a:lstStyle/>
          <a:p>
            <a:fld id="{DC0555A5-4964-46CF-9F26-358B7D046F7D}" type="slidenum">
              <a:rPr lang="en-US" smtClean="0"/>
              <a:t>22</a:t>
            </a:fld>
            <a:endParaRPr lang="en-US"/>
          </a:p>
        </p:txBody>
      </p:sp>
    </p:spTree>
    <p:extLst>
      <p:ext uri="{BB962C8B-B14F-4D97-AF65-F5344CB8AC3E}">
        <p14:creationId xmlns:p14="http://schemas.microsoft.com/office/powerpoint/2010/main" val="113203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Widespread events had a much greater duration than thunderstorm events (initial rainfall to end rainfall)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Events were less than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Thunderstorm: 2 hours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Widespread: 6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23</a:t>
            </a:fld>
            <a:endParaRPr lang="en-US"/>
          </a:p>
        </p:txBody>
      </p:sp>
    </p:spTree>
    <p:extLst>
      <p:ext uri="{BB962C8B-B14F-4D97-AF65-F5344CB8AC3E}">
        <p14:creationId xmlns:p14="http://schemas.microsoft.com/office/powerpoint/2010/main" val="1789545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it took for the soil moisture to reach its peak. </a:t>
            </a:r>
          </a:p>
          <a:p>
            <a:r>
              <a:rPr lang="en-US" dirty="0"/>
              <a:t>Most of the events:</a:t>
            </a:r>
          </a:p>
          <a:p>
            <a:r>
              <a:rPr lang="en-US" dirty="0"/>
              <a:t>Thunderstorm: 1 hour or less</a:t>
            </a:r>
          </a:p>
          <a:p>
            <a:r>
              <a:rPr lang="en-US" dirty="0"/>
              <a:t>Widespread: 4 hours or less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was one case in the thunderstorm events where the peak occurred an hour prior to the rainfall. This is because it rained all day, but the flash flood warning was not issued until the end of the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24</a:t>
            </a:fld>
            <a:endParaRPr lang="en-US"/>
          </a:p>
        </p:txBody>
      </p:sp>
    </p:spTree>
    <p:extLst>
      <p:ext uri="{BB962C8B-B14F-4D97-AF65-F5344CB8AC3E}">
        <p14:creationId xmlns:p14="http://schemas.microsoft.com/office/powerpoint/2010/main" val="1789545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starting vs peak soil moisture percentile, it is nice to see there is a direct relationship between then and that the soil moisture does not decrease when there is rainfall. </a:t>
            </a:r>
          </a:p>
          <a:p>
            <a:endParaRPr lang="en-US" dirty="0"/>
          </a:p>
          <a:p>
            <a:r>
              <a:rPr lang="en-US" dirty="0"/>
              <a:t>However, we do see that in the thunderstorm events, the starting and peak soil moisture percentile is more scattered. In the widespread events, most of the starting percentiles are greater than about 40% and there are more peaks with higher soil moisture values. </a:t>
            </a:r>
          </a:p>
        </p:txBody>
      </p:sp>
      <p:sp>
        <p:nvSpPr>
          <p:cNvPr id="4" name="Slide Number Placeholder 3"/>
          <p:cNvSpPr>
            <a:spLocks noGrp="1"/>
          </p:cNvSpPr>
          <p:nvPr>
            <p:ph type="sldNum" sz="quarter" idx="5"/>
          </p:nvPr>
        </p:nvSpPr>
        <p:spPr/>
        <p:txBody>
          <a:bodyPr/>
          <a:lstStyle/>
          <a:p>
            <a:fld id="{DC0555A5-4964-46CF-9F26-358B7D046F7D}" type="slidenum">
              <a:rPr lang="en-US" smtClean="0"/>
              <a:t>25</a:t>
            </a:fld>
            <a:endParaRPr lang="en-US"/>
          </a:p>
        </p:txBody>
      </p:sp>
    </p:spTree>
    <p:extLst>
      <p:ext uri="{BB962C8B-B14F-4D97-AF65-F5344CB8AC3E}">
        <p14:creationId xmlns:p14="http://schemas.microsoft.com/office/powerpoint/2010/main" val="2411975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better visual of the starting percentiles vs the peak percentiles. For the thunderstorm events, they are more scattered than the widespread events. </a:t>
            </a:r>
          </a:p>
          <a:p>
            <a:endParaRPr lang="en-US" dirty="0"/>
          </a:p>
          <a:p>
            <a:r>
              <a:rPr lang="en-US" dirty="0"/>
              <a:t>The widespread events typically have a starting value of about 40% and the peaks reach above the 80%. </a:t>
            </a:r>
          </a:p>
        </p:txBody>
      </p:sp>
      <p:sp>
        <p:nvSpPr>
          <p:cNvPr id="4" name="Slide Number Placeholder 3"/>
          <p:cNvSpPr>
            <a:spLocks noGrp="1"/>
          </p:cNvSpPr>
          <p:nvPr>
            <p:ph type="sldNum" sz="quarter" idx="5"/>
          </p:nvPr>
        </p:nvSpPr>
        <p:spPr/>
        <p:txBody>
          <a:bodyPr/>
          <a:lstStyle/>
          <a:p>
            <a:fld id="{DC0555A5-4964-46CF-9F26-358B7D046F7D}" type="slidenum">
              <a:rPr lang="en-US" smtClean="0"/>
              <a:t>26</a:t>
            </a:fld>
            <a:endParaRPr lang="en-US"/>
          </a:p>
        </p:txBody>
      </p:sp>
    </p:spTree>
    <p:extLst>
      <p:ext uri="{BB962C8B-B14F-4D97-AF65-F5344CB8AC3E}">
        <p14:creationId xmlns:p14="http://schemas.microsoft.com/office/powerpoint/2010/main" val="222821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both thunderstorm and widespread events, we see that even low rainfall rates resulted in higher peak soil moisture percentiles. </a:t>
            </a:r>
          </a:p>
          <a:p>
            <a:r>
              <a:rPr lang="en-US" dirty="0"/>
              <a:t>Thunderstorms: 50</a:t>
            </a:r>
            <a:r>
              <a:rPr lang="en-US" baseline="30000" dirty="0"/>
              <a:t>th</a:t>
            </a:r>
            <a:r>
              <a:rPr lang="en-US" dirty="0"/>
              <a:t> percentile and increase with rate.</a:t>
            </a:r>
          </a:p>
          <a:p>
            <a:r>
              <a:rPr lang="en-US" dirty="0"/>
              <a:t>Widespread: 80</a:t>
            </a:r>
            <a:r>
              <a:rPr lang="en-US" baseline="30000" dirty="0"/>
              <a:t>th</a:t>
            </a:r>
            <a:r>
              <a:rPr lang="en-US" dirty="0"/>
              <a:t> percentile and increase with rate.</a:t>
            </a:r>
          </a:p>
          <a:p>
            <a:endParaRPr lang="en-US" dirty="0"/>
          </a:p>
          <a:p>
            <a:r>
              <a:rPr lang="en-US" dirty="0"/>
              <a:t>Trendline:</a:t>
            </a:r>
          </a:p>
          <a:p>
            <a:r>
              <a:rPr lang="en-US" dirty="0"/>
              <a:t>Thunderstorm events: Average rainfall rate increases, peak soil moisture increases</a:t>
            </a:r>
          </a:p>
          <a:p>
            <a:r>
              <a:rPr lang="en-US" dirty="0"/>
              <a:t>Widespread events: Peaks tend to always be high, regardless of the average rainfall rate</a:t>
            </a:r>
          </a:p>
        </p:txBody>
      </p:sp>
      <p:sp>
        <p:nvSpPr>
          <p:cNvPr id="4" name="Slide Number Placeholder 3"/>
          <p:cNvSpPr>
            <a:spLocks noGrp="1"/>
          </p:cNvSpPr>
          <p:nvPr>
            <p:ph type="sldNum" sz="quarter" idx="5"/>
          </p:nvPr>
        </p:nvSpPr>
        <p:spPr/>
        <p:txBody>
          <a:bodyPr/>
          <a:lstStyle/>
          <a:p>
            <a:fld id="{DC0555A5-4964-46CF-9F26-358B7D046F7D}" type="slidenum">
              <a:rPr lang="en-US" smtClean="0"/>
              <a:t>27</a:t>
            </a:fld>
            <a:endParaRPr lang="en-US"/>
          </a:p>
        </p:txBody>
      </p:sp>
    </p:spTree>
    <p:extLst>
      <p:ext uri="{BB962C8B-B14F-4D97-AF65-F5344CB8AC3E}">
        <p14:creationId xmlns:p14="http://schemas.microsoft.com/office/powerpoint/2010/main" val="899084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see a direct relationship between rainfall and peak soil percentile, (which is nice to see as it goes with our intuition).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like in the average rainfall rate plots, most of the peaks in the widespread events are above the 80</a:t>
            </a:r>
            <a:r>
              <a:rPr lang="en-US" baseline="30000" dirty="0"/>
              <a:t>th</a:t>
            </a:r>
            <a:r>
              <a:rPr lang="en-US" dirty="0"/>
              <a:t> percentile, while the thunderstorm peaks are more scattered. </a:t>
            </a:r>
          </a:p>
          <a:p>
            <a:endParaRPr lang="en-US" dirty="0"/>
          </a:p>
          <a:p>
            <a:r>
              <a:rPr lang="en-US" dirty="0"/>
              <a:t>However, for the thunderstorm events, it takes less rainfall (just over 1 inch) for the soil moisture to reach the 100</a:t>
            </a:r>
            <a:r>
              <a:rPr lang="en-US" baseline="30000" dirty="0"/>
              <a:t>th</a:t>
            </a:r>
            <a:r>
              <a:rPr lang="en-US" dirty="0"/>
              <a:t> percentile for both the column and 5cm, than it does for the widespread events (about 1.7 inch). This could explain why there are more flash flood warnings issued for thunderstorm events than widespread events. </a:t>
            </a:r>
          </a:p>
        </p:txBody>
      </p:sp>
      <p:sp>
        <p:nvSpPr>
          <p:cNvPr id="4" name="Slide Number Placeholder 3"/>
          <p:cNvSpPr>
            <a:spLocks noGrp="1"/>
          </p:cNvSpPr>
          <p:nvPr>
            <p:ph type="sldNum" sz="quarter" idx="5"/>
          </p:nvPr>
        </p:nvSpPr>
        <p:spPr/>
        <p:txBody>
          <a:bodyPr/>
          <a:lstStyle/>
          <a:p>
            <a:fld id="{DC0555A5-4964-46CF-9F26-358B7D046F7D}" type="slidenum">
              <a:rPr lang="en-US" smtClean="0"/>
              <a:t>28</a:t>
            </a:fld>
            <a:endParaRPr lang="en-US"/>
          </a:p>
        </p:txBody>
      </p:sp>
    </p:spTree>
    <p:extLst>
      <p:ext uri="{BB962C8B-B14F-4D97-AF65-F5344CB8AC3E}">
        <p14:creationId xmlns:p14="http://schemas.microsoft.com/office/powerpoint/2010/main" val="630294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separated the events that reached the 100</a:t>
            </a:r>
            <a:r>
              <a:rPr lang="en-US" baseline="30000" dirty="0"/>
              <a:t>th</a:t>
            </a:r>
            <a:r>
              <a:rPr lang="en-US" dirty="0"/>
              <a:t> percentile against those that did not. </a:t>
            </a:r>
          </a:p>
          <a:p>
            <a:endParaRPr lang="en-US" dirty="0"/>
          </a:p>
          <a:p>
            <a:r>
              <a:rPr lang="en-US" dirty="0"/>
              <a:t>Thunderstorm:20% increase in peak soil moisture percentile per inch of rain.</a:t>
            </a:r>
          </a:p>
          <a:p>
            <a:r>
              <a:rPr lang="en-US" dirty="0"/>
              <a:t>Widespread events, there is less of a change per inch of rainfall.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an inch of rainfall has more of an effect on the soil moisture percentile for thunderstorms, than it does for widespread events.  </a:t>
            </a:r>
          </a:p>
          <a:p>
            <a:endParaRPr lang="en-US" dirty="0"/>
          </a:p>
          <a:p>
            <a:r>
              <a:rPr lang="en-US" dirty="0"/>
              <a:t>More events where the soil moisture percentile has a greater change in the widespread events than in the thunderstorm events, regardless of rainfall. </a:t>
            </a:r>
          </a:p>
          <a:p>
            <a:r>
              <a:rPr lang="en-US" dirty="0"/>
              <a:t>Thunderstorm: Mainly less than 30% change. Heavier rate = more runoff</a:t>
            </a:r>
          </a:p>
          <a:p>
            <a:r>
              <a:rPr lang="en-US" dirty="0"/>
              <a:t>Widespread: Split. </a:t>
            </a:r>
          </a:p>
          <a:p>
            <a:r>
              <a:rPr lang="en-US" dirty="0"/>
              <a:t>Reason: (Big change) Longer duration so the soil has more time to soak in the water and change more</a:t>
            </a:r>
          </a:p>
          <a:p>
            <a:r>
              <a:rPr lang="en-US" dirty="0"/>
              <a:t>(Small change) Higher starting values so the soil is more saturated so isn’t effected much by the rainfall</a:t>
            </a:r>
          </a:p>
        </p:txBody>
      </p:sp>
      <p:sp>
        <p:nvSpPr>
          <p:cNvPr id="4" name="Slide Number Placeholder 3"/>
          <p:cNvSpPr>
            <a:spLocks noGrp="1"/>
          </p:cNvSpPr>
          <p:nvPr>
            <p:ph type="sldNum" sz="quarter" idx="5"/>
          </p:nvPr>
        </p:nvSpPr>
        <p:spPr/>
        <p:txBody>
          <a:bodyPr/>
          <a:lstStyle/>
          <a:p>
            <a:fld id="{DC0555A5-4964-46CF-9F26-358B7D046F7D}" type="slidenum">
              <a:rPr lang="en-US" smtClean="0"/>
              <a:t>29</a:t>
            </a:fld>
            <a:endParaRPr lang="en-US"/>
          </a:p>
        </p:txBody>
      </p:sp>
    </p:spTree>
    <p:extLst>
      <p:ext uri="{BB962C8B-B14F-4D97-AF65-F5344CB8AC3E}">
        <p14:creationId xmlns:p14="http://schemas.microsoft.com/office/powerpoint/2010/main" val="1964969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orange dots represents the cases where the peak occurred after the rainfall ended. All the other events, the peak occurred while it was 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see that since the average rainfall rate is greater in the thunderstorm events, the peak soil moisture time occurs quicker than widespread events. We also see that as the average rainfall rate increases, soil moisture reaches its peak percentile quicker. </a:t>
            </a:r>
          </a:p>
        </p:txBody>
      </p:sp>
      <p:sp>
        <p:nvSpPr>
          <p:cNvPr id="4" name="Slide Number Placeholder 3"/>
          <p:cNvSpPr>
            <a:spLocks noGrp="1"/>
          </p:cNvSpPr>
          <p:nvPr>
            <p:ph type="sldNum" sz="quarter" idx="5"/>
          </p:nvPr>
        </p:nvSpPr>
        <p:spPr/>
        <p:txBody>
          <a:bodyPr/>
          <a:lstStyle/>
          <a:p>
            <a:fld id="{DC0555A5-4964-46CF-9F26-358B7D046F7D}" type="slidenum">
              <a:rPr lang="en-US" smtClean="0"/>
              <a:t>30</a:t>
            </a:fld>
            <a:endParaRPr lang="en-US"/>
          </a:p>
        </p:txBody>
      </p:sp>
    </p:spTree>
    <p:extLst>
      <p:ext uri="{BB962C8B-B14F-4D97-AF65-F5344CB8AC3E}">
        <p14:creationId xmlns:p14="http://schemas.microsoft.com/office/powerpoint/2010/main" val="111145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A5A45C-5E47-49EB-B835-3FAA4167FD9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19112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thunderstorm events, it took mainly an hour or less regardless of the amount of rainfall for the soil moisture to reach its peak.</a:t>
            </a:r>
          </a:p>
          <a:p>
            <a:r>
              <a:rPr lang="en-US" dirty="0"/>
              <a:t>For the widespread events, it took mainly 4 hours or less for the soil moisture to reach its peak. I assume that this is because of the rainfall rate.</a:t>
            </a:r>
          </a:p>
        </p:txBody>
      </p:sp>
      <p:sp>
        <p:nvSpPr>
          <p:cNvPr id="4" name="Slide Number Placeholder 3"/>
          <p:cNvSpPr>
            <a:spLocks noGrp="1"/>
          </p:cNvSpPr>
          <p:nvPr>
            <p:ph type="sldNum" sz="quarter" idx="5"/>
          </p:nvPr>
        </p:nvSpPr>
        <p:spPr/>
        <p:txBody>
          <a:bodyPr/>
          <a:lstStyle/>
          <a:p>
            <a:fld id="{DC0555A5-4964-46CF-9F26-358B7D046F7D}" type="slidenum">
              <a:rPr lang="en-US" smtClean="0"/>
              <a:t>31</a:t>
            </a:fld>
            <a:endParaRPr lang="en-US"/>
          </a:p>
        </p:txBody>
      </p:sp>
    </p:spTree>
    <p:extLst>
      <p:ext uri="{BB962C8B-B14F-4D97-AF65-F5344CB8AC3E}">
        <p14:creationId xmlns:p14="http://schemas.microsoft.com/office/powerpoint/2010/main" val="2133166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chart colors</a:t>
            </a:r>
          </a:p>
          <a:p>
            <a:r>
              <a:rPr lang="en-US" dirty="0"/>
              <a:t>Only used 5 cm </a:t>
            </a:r>
          </a:p>
          <a:p>
            <a:r>
              <a:rPr lang="en-US" dirty="0"/>
              <a:t>Soil Types: Samples sent to Cornell and they analyzed the types</a:t>
            </a:r>
          </a:p>
          <a:p>
            <a:r>
              <a:rPr lang="en-US" dirty="0"/>
              <a:t>Hard to compare types due to lack of sample size of each type</a:t>
            </a:r>
          </a:p>
          <a:p>
            <a:endParaRPr lang="en-US" dirty="0"/>
          </a:p>
          <a:p>
            <a:r>
              <a:rPr lang="en-US" dirty="0"/>
              <a:t>Although Loamy Sand had the smallest sample size, it did have the highest average peak in both the thunderstorm and widespread events. </a:t>
            </a:r>
          </a:p>
          <a:p>
            <a:endParaRPr lang="en-US" dirty="0"/>
          </a:p>
          <a:p>
            <a:r>
              <a:rPr lang="en-US" dirty="0"/>
              <a:t>NOT ENOUGH DATA</a:t>
            </a:r>
          </a:p>
        </p:txBody>
      </p:sp>
      <p:sp>
        <p:nvSpPr>
          <p:cNvPr id="4" name="Slide Number Placeholder 3"/>
          <p:cNvSpPr>
            <a:spLocks noGrp="1"/>
          </p:cNvSpPr>
          <p:nvPr>
            <p:ph type="sldNum" sz="quarter" idx="5"/>
          </p:nvPr>
        </p:nvSpPr>
        <p:spPr/>
        <p:txBody>
          <a:bodyPr/>
          <a:lstStyle/>
          <a:p>
            <a:fld id="{DC0555A5-4964-46CF-9F26-358B7D046F7D}" type="slidenum">
              <a:rPr lang="en-US" smtClean="0"/>
              <a:t>32</a:t>
            </a:fld>
            <a:endParaRPr lang="en-US"/>
          </a:p>
        </p:txBody>
      </p:sp>
    </p:spTree>
    <p:extLst>
      <p:ext uri="{BB962C8B-B14F-4D97-AF65-F5344CB8AC3E}">
        <p14:creationId xmlns:p14="http://schemas.microsoft.com/office/powerpoint/2010/main" val="1949661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like to take a future look into rainfall rate and soil moisture, to see if there is a better relationship between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Future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soil type file from June, and look at other variables to each soil type such as saturation %, water capacity, </a:t>
            </a:r>
            <a:r>
              <a:rPr lang="en-US" dirty="0" err="1"/>
              <a:t>etc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obtain more data on soil type to make conclusions.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They may have a large impact </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33</a:t>
            </a:fld>
            <a:endParaRPr lang="en-US"/>
          </a:p>
        </p:txBody>
      </p:sp>
    </p:spTree>
    <p:extLst>
      <p:ext uri="{BB962C8B-B14F-4D97-AF65-F5344CB8AC3E}">
        <p14:creationId xmlns:p14="http://schemas.microsoft.com/office/powerpoint/2010/main" val="2599903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seasons, foliage, topography, etc. </a:t>
            </a:r>
          </a:p>
        </p:txBody>
      </p:sp>
      <p:sp>
        <p:nvSpPr>
          <p:cNvPr id="4" name="Slide Number Placeholder 3"/>
          <p:cNvSpPr>
            <a:spLocks noGrp="1"/>
          </p:cNvSpPr>
          <p:nvPr>
            <p:ph type="sldNum" sz="quarter" idx="5"/>
          </p:nvPr>
        </p:nvSpPr>
        <p:spPr/>
        <p:txBody>
          <a:bodyPr/>
          <a:lstStyle/>
          <a:p>
            <a:fld id="{DC0555A5-4964-46CF-9F26-358B7D046F7D}" type="slidenum">
              <a:rPr lang="en-US" smtClean="0"/>
              <a:t>34</a:t>
            </a:fld>
            <a:endParaRPr lang="en-US"/>
          </a:p>
        </p:txBody>
      </p:sp>
    </p:spTree>
    <p:extLst>
      <p:ext uri="{BB962C8B-B14F-4D97-AF65-F5344CB8AC3E}">
        <p14:creationId xmlns:p14="http://schemas.microsoft.com/office/powerpoint/2010/main" val="2599903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35</a:t>
            </a:fld>
            <a:endParaRPr lang="en-US"/>
          </a:p>
        </p:txBody>
      </p:sp>
    </p:spTree>
    <p:extLst>
      <p:ext uri="{BB962C8B-B14F-4D97-AF65-F5344CB8AC3E}">
        <p14:creationId xmlns:p14="http://schemas.microsoft.com/office/powerpoint/2010/main" val="1610611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36</a:t>
            </a:fld>
            <a:endParaRPr lang="en-US"/>
          </a:p>
        </p:txBody>
      </p:sp>
    </p:spTree>
    <p:extLst>
      <p:ext uri="{BB962C8B-B14F-4D97-AF65-F5344CB8AC3E}">
        <p14:creationId xmlns:p14="http://schemas.microsoft.com/office/powerpoint/2010/main" val="3257381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Thunderstorm Average Change: 19.7%</a:t>
            </a:r>
          </a:p>
          <a:p>
            <a:r>
              <a:rPr lang="en-US" sz="1200" dirty="0"/>
              <a:t>Widespread Average Change: 26%</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37</a:t>
            </a:fld>
            <a:endParaRPr lang="en-US"/>
          </a:p>
        </p:txBody>
      </p:sp>
    </p:spTree>
    <p:extLst>
      <p:ext uri="{BB962C8B-B14F-4D97-AF65-F5344CB8AC3E}">
        <p14:creationId xmlns:p14="http://schemas.microsoft.com/office/powerpoint/2010/main" val="2384202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38</a:t>
            </a:fld>
            <a:endParaRPr lang="en-US"/>
          </a:p>
        </p:txBody>
      </p:sp>
    </p:spTree>
    <p:extLst>
      <p:ext uri="{BB962C8B-B14F-4D97-AF65-F5344CB8AC3E}">
        <p14:creationId xmlns:p14="http://schemas.microsoft.com/office/powerpoint/2010/main" val="564507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39</a:t>
            </a:fld>
            <a:endParaRPr lang="en-US"/>
          </a:p>
        </p:txBody>
      </p:sp>
    </p:spTree>
    <p:extLst>
      <p:ext uri="{BB962C8B-B14F-4D97-AF65-F5344CB8AC3E}">
        <p14:creationId xmlns:p14="http://schemas.microsoft.com/office/powerpoint/2010/main" val="970086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40</a:t>
            </a:fld>
            <a:endParaRPr lang="en-US"/>
          </a:p>
        </p:txBody>
      </p:sp>
    </p:spTree>
    <p:extLst>
      <p:ext uri="{BB962C8B-B14F-4D97-AF65-F5344CB8AC3E}">
        <p14:creationId xmlns:p14="http://schemas.microsoft.com/office/powerpoint/2010/main" val="70651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mn-lt"/>
                <a:cs typeface="Arial" panose="020B0604020202020204" pitchFamily="34" charset="0"/>
              </a:rPr>
              <a:t>NCEI: National Center for Environmental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mn-lt"/>
                <a:cs typeface="Arial" panose="020B0604020202020204" pitchFamily="34" charset="0"/>
              </a:rPr>
              <a:t>In past, I have stated that the NYSM is a helpful tool for the NWS to use for flash flooding potential, as it is more accurate than MRMS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mn-lt"/>
                <a:cs typeface="Arial" panose="020B0604020202020204" pitchFamily="34" charset="0"/>
              </a:rPr>
              <a:t>By understanding soil moisture, can we determine if there is a relationship to flash flooding across NYS, to further assist the NWS?</a:t>
            </a:r>
          </a:p>
          <a:p>
            <a:endParaRPr lang="en-US" dirty="0"/>
          </a:p>
        </p:txBody>
      </p:sp>
      <p:sp>
        <p:nvSpPr>
          <p:cNvPr id="4" name="Slide Number Placeholder 3"/>
          <p:cNvSpPr>
            <a:spLocks noGrp="1"/>
          </p:cNvSpPr>
          <p:nvPr>
            <p:ph type="sldNum" sz="quarter" idx="10"/>
          </p:nvPr>
        </p:nvSpPr>
        <p:spPr/>
        <p:txBody>
          <a:bodyPr/>
          <a:lstStyle/>
          <a:p>
            <a:fld id="{72A5A45C-5E47-49EB-B835-3FAA4167FD9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19349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41</a:t>
            </a:fld>
            <a:endParaRPr lang="en-US"/>
          </a:p>
        </p:txBody>
      </p:sp>
    </p:spTree>
    <p:extLst>
      <p:ext uri="{BB962C8B-B14F-4D97-AF65-F5344CB8AC3E}">
        <p14:creationId xmlns:p14="http://schemas.microsoft.com/office/powerpoint/2010/main" val="2650077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42</a:t>
            </a:fld>
            <a:endParaRPr lang="en-US"/>
          </a:p>
        </p:txBody>
      </p:sp>
    </p:spTree>
    <p:extLst>
      <p:ext uri="{BB962C8B-B14F-4D97-AF65-F5344CB8AC3E}">
        <p14:creationId xmlns:p14="http://schemas.microsoft.com/office/powerpoint/2010/main" val="650334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43</a:t>
            </a:fld>
            <a:endParaRPr lang="en-US"/>
          </a:p>
        </p:txBody>
      </p:sp>
    </p:spTree>
    <p:extLst>
      <p:ext uri="{BB962C8B-B14F-4D97-AF65-F5344CB8AC3E}">
        <p14:creationId xmlns:p14="http://schemas.microsoft.com/office/powerpoint/2010/main" val="3657328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44</a:t>
            </a:fld>
            <a:endParaRPr lang="en-US"/>
          </a:p>
        </p:txBody>
      </p:sp>
    </p:spTree>
    <p:extLst>
      <p:ext uri="{BB962C8B-B14F-4D97-AF65-F5344CB8AC3E}">
        <p14:creationId xmlns:p14="http://schemas.microsoft.com/office/powerpoint/2010/main" val="23662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the percentiles rather than the raw data because the percentiles illustrated the changes in soil moisture better than the raw data. The raw data had subtle changes even during heavy rain and were too localized. The percentiles were able to smooth over the region and showed greater changes before/after rain.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Recorded all NYSM sites in each polygon for further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Discarded any flash flood warning that did not contain a single NYSM site. </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5</a:t>
            </a:fld>
            <a:endParaRPr lang="en-US"/>
          </a:p>
        </p:txBody>
      </p:sp>
    </p:spTree>
    <p:extLst>
      <p:ext uri="{BB962C8B-B14F-4D97-AF65-F5344CB8AC3E}">
        <p14:creationId xmlns:p14="http://schemas.microsoft.com/office/powerpoint/2010/main" val="191064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5 sample events do not have correlation with each other (Event 1 did not come after event 2 and so on)</a:t>
            </a:r>
          </a:p>
        </p:txBody>
      </p:sp>
      <p:sp>
        <p:nvSpPr>
          <p:cNvPr id="4" name="Slide Number Placeholder 3"/>
          <p:cNvSpPr>
            <a:spLocks noGrp="1"/>
          </p:cNvSpPr>
          <p:nvPr>
            <p:ph type="sldNum" sz="quarter" idx="5"/>
          </p:nvPr>
        </p:nvSpPr>
        <p:spPr/>
        <p:txBody>
          <a:bodyPr/>
          <a:lstStyle/>
          <a:p>
            <a:fld id="{DC0555A5-4964-46CF-9F26-358B7D046F7D}" type="slidenum">
              <a:rPr lang="en-US" smtClean="0"/>
              <a:t>6</a:t>
            </a:fld>
            <a:endParaRPr lang="en-US"/>
          </a:p>
        </p:txBody>
      </p:sp>
    </p:spTree>
    <p:extLst>
      <p:ext uri="{BB962C8B-B14F-4D97-AF65-F5344CB8AC3E}">
        <p14:creationId xmlns:p14="http://schemas.microsoft.com/office/powerpoint/2010/main" val="53414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Copenhagen: 0.8</a:t>
            </a:r>
          </a:p>
          <a:p>
            <a:r>
              <a:rPr lang="en-US" dirty="0" err="1"/>
              <a:t>Crogan</a:t>
            </a:r>
            <a:r>
              <a:rPr lang="en-US" dirty="0"/>
              <a:t>: 0.29</a:t>
            </a:r>
          </a:p>
          <a:p>
            <a:r>
              <a:rPr lang="en-US" dirty="0"/>
              <a:t>Harrisburg: 0.59</a:t>
            </a:r>
          </a:p>
          <a:p>
            <a:r>
              <a:rPr lang="en-US" dirty="0"/>
              <a:t>Glenfield: 0.58</a:t>
            </a:r>
          </a:p>
          <a:p>
            <a:endParaRPr lang="en-US" dirty="0"/>
          </a:p>
          <a:p>
            <a:r>
              <a:rPr lang="en-US" dirty="0"/>
              <a:t>0.27 at CROG is a lot different than 0.27 at COPE</a:t>
            </a:r>
          </a:p>
          <a:p>
            <a:endParaRPr lang="en-US" dirty="0"/>
          </a:p>
        </p:txBody>
      </p:sp>
      <p:sp>
        <p:nvSpPr>
          <p:cNvPr id="4" name="Slide Number Placeholder 3"/>
          <p:cNvSpPr>
            <a:spLocks noGrp="1"/>
          </p:cNvSpPr>
          <p:nvPr>
            <p:ph type="sldNum" sz="quarter" idx="5"/>
          </p:nvPr>
        </p:nvSpPr>
        <p:spPr/>
        <p:txBody>
          <a:bodyPr/>
          <a:lstStyle/>
          <a:p>
            <a:fld id="{DC0555A5-4964-46CF-9F26-358B7D046F7D}" type="slidenum">
              <a:rPr lang="en-US" smtClean="0"/>
              <a:t>7</a:t>
            </a:fld>
            <a:endParaRPr lang="en-US"/>
          </a:p>
        </p:txBody>
      </p:sp>
    </p:spTree>
    <p:extLst>
      <p:ext uri="{BB962C8B-B14F-4D97-AF65-F5344CB8AC3E}">
        <p14:creationId xmlns:p14="http://schemas.microsoft.com/office/powerpoint/2010/main" val="1910649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looking at the column soil moisture percentile. Here we can compare each station using a single variable on the same type of scaling. It is much smoother and tells us more about the soil moisture than the individual raw data does</a:t>
            </a:r>
          </a:p>
        </p:txBody>
      </p:sp>
      <p:sp>
        <p:nvSpPr>
          <p:cNvPr id="4" name="Slide Number Placeholder 3"/>
          <p:cNvSpPr>
            <a:spLocks noGrp="1"/>
          </p:cNvSpPr>
          <p:nvPr>
            <p:ph type="sldNum" sz="quarter" idx="5"/>
          </p:nvPr>
        </p:nvSpPr>
        <p:spPr/>
        <p:txBody>
          <a:bodyPr/>
          <a:lstStyle/>
          <a:p>
            <a:fld id="{DC0555A5-4964-46CF-9F26-358B7D046F7D}" type="slidenum">
              <a:rPr lang="en-US" smtClean="0"/>
              <a:t>8</a:t>
            </a:fld>
            <a:endParaRPr lang="en-US"/>
          </a:p>
        </p:txBody>
      </p:sp>
    </p:spTree>
    <p:extLst>
      <p:ext uri="{BB962C8B-B14F-4D97-AF65-F5344CB8AC3E}">
        <p14:creationId xmlns:p14="http://schemas.microsoft.com/office/powerpoint/2010/main" val="191064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 categorized thunderstorm event</a:t>
            </a:r>
          </a:p>
        </p:txBody>
      </p:sp>
      <p:sp>
        <p:nvSpPr>
          <p:cNvPr id="4" name="Slide Number Placeholder 3"/>
          <p:cNvSpPr>
            <a:spLocks noGrp="1"/>
          </p:cNvSpPr>
          <p:nvPr>
            <p:ph type="sldNum" sz="quarter" idx="5"/>
          </p:nvPr>
        </p:nvSpPr>
        <p:spPr/>
        <p:txBody>
          <a:bodyPr/>
          <a:lstStyle/>
          <a:p>
            <a:fld id="{DC0555A5-4964-46CF-9F26-358B7D046F7D}" type="slidenum">
              <a:rPr lang="en-US" smtClean="0"/>
              <a:t>9</a:t>
            </a:fld>
            <a:endParaRPr lang="en-US"/>
          </a:p>
        </p:txBody>
      </p:sp>
    </p:spTree>
    <p:extLst>
      <p:ext uri="{BB962C8B-B14F-4D97-AF65-F5344CB8AC3E}">
        <p14:creationId xmlns:p14="http://schemas.microsoft.com/office/powerpoint/2010/main" val="1188639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Mesone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0C6D57-948E-4BFB-AB09-1FFAA430EEB2}" type="datetime1">
              <a:rPr lang="en-US" smtClean="0">
                <a:solidFill>
                  <a:srgbClr val="DBF5F9">
                    <a:shade val="90000"/>
                  </a:srgbClr>
                </a:solidFill>
              </a:rPr>
              <a:pPr/>
              <a:t>8/28/2020</a:t>
            </a:fld>
            <a:endParaRPr lang="en-US">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a:solidFill>
                <a:srgbClr val="DBF5F9">
                  <a:shade val="90000"/>
                </a:srgbClr>
              </a:solidFill>
            </a:endParaRPr>
          </a:p>
        </p:txBody>
      </p:sp>
      <p:sp>
        <p:nvSpPr>
          <p:cNvPr id="4" name="Slide Number Placeholder 3"/>
          <p:cNvSpPr>
            <a:spLocks noGrp="1"/>
          </p:cNvSpPr>
          <p:nvPr>
            <p:ph type="sldNum" sz="quarter" idx="12"/>
          </p:nvPr>
        </p:nvSpPr>
        <p:spPr/>
        <p:txBody>
          <a:bodyPr/>
          <a:lstStyle/>
          <a:p>
            <a:fld id="{B5C4EDAA-371B-4B1E-96FF-8541DBA64EB0}" type="slidenum">
              <a:rPr lang="en-US" smtClean="0">
                <a:solidFill>
                  <a:srgbClr val="DBF5F9">
                    <a:shade val="90000"/>
                  </a:srgbClr>
                </a:solidFill>
              </a:rPr>
              <a:pPr/>
              <a:t>‹#›</a:t>
            </a:fld>
            <a:endParaRPr lang="en-US">
              <a:solidFill>
                <a:srgbClr val="DBF5F9">
                  <a:shade val="90000"/>
                </a:srgbClr>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026" y="98425"/>
            <a:ext cx="2722975" cy="875242"/>
          </a:xfrm>
          <a:prstGeom prst="rect">
            <a:avLst/>
          </a:prstGeom>
        </p:spPr>
      </p:pic>
    </p:spTree>
    <p:extLst>
      <p:ext uri="{BB962C8B-B14F-4D97-AF65-F5344CB8AC3E}">
        <p14:creationId xmlns:p14="http://schemas.microsoft.com/office/powerpoint/2010/main" val="114326339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dirty="0">
              <a:solidFill>
                <a:prstClr val="black"/>
              </a:solidFill>
              <a:latin typeface="Arial" panose="020B0604020202020204" pitchFamily="34" charset="0"/>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dirty="0">
              <a:solidFill>
                <a:prstClr val="black"/>
              </a:solidFill>
              <a:latin typeface="Arial" panose="020B0604020202020204" pitchFamily="34" charset="0"/>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anose="020B0604020202020204" pitchFamily="34" charset="0"/>
              </a:defRPr>
            </a:lvl1pPr>
          </a:lstStyle>
          <a:p>
            <a:pPr fontAlgn="base">
              <a:spcBef>
                <a:spcPct val="0"/>
              </a:spcBef>
              <a:spcAft>
                <a:spcPct val="0"/>
              </a:spcAft>
              <a:defRPr/>
            </a:pPr>
            <a:fld id="{5B1164D2-9508-4AB0-8B28-716160761E98}" type="datetime1">
              <a:rPr lang="en-US" smtClean="0">
                <a:solidFill>
                  <a:srgbClr val="DBF5F9">
                    <a:shade val="90000"/>
                  </a:srgbClr>
                </a:solidFill>
              </a:rPr>
              <a:pPr fontAlgn="base">
                <a:spcBef>
                  <a:spcPct val="0"/>
                </a:spcBef>
                <a:spcAft>
                  <a:spcPct val="0"/>
                </a:spcAft>
                <a:defRPr/>
              </a:pPr>
              <a:t>8/28/2020</a:t>
            </a:fld>
            <a:endParaRPr lang="en-US" dirty="0">
              <a:solidFill>
                <a:srgbClr val="DBF5F9">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anose="020B0604020202020204" pitchFamily="34" charset="0"/>
              </a:defRPr>
            </a:lvl1pPr>
          </a:lstStyle>
          <a:p>
            <a:pPr fontAlgn="base">
              <a:spcBef>
                <a:spcPct val="0"/>
              </a:spcBef>
              <a:spcAft>
                <a:spcPct val="0"/>
              </a:spcAft>
              <a:defRPr/>
            </a:pPr>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anose="020B0604020202020204" pitchFamily="34" charset="0"/>
              </a:defRPr>
            </a:lvl1pPr>
          </a:lstStyle>
          <a:p>
            <a:pPr fontAlgn="base">
              <a:spcBef>
                <a:spcPct val="0"/>
              </a:spcBef>
              <a:spcAft>
                <a:spcPct val="0"/>
              </a:spcAft>
              <a:defRPr/>
            </a:pPr>
            <a:fld id="{EB24327A-D697-4775-B11C-432309145FFB}" type="slidenum">
              <a:rPr lang="en-US" smtClean="0">
                <a:solidFill>
                  <a:srgbClr val="DBF5F9">
                    <a:shade val="90000"/>
                  </a:srgbClr>
                </a:solidFill>
              </a:rPr>
              <a:pPr fontAlgn="base">
                <a:spcBef>
                  <a:spcPct val="0"/>
                </a:spcBef>
                <a:spcAft>
                  <a:spcPct val="0"/>
                </a:spcAft>
                <a:defRPr/>
              </a:pPr>
              <a:t>‹#›</a:t>
            </a:fld>
            <a:endParaRPr lang="en-US" dirty="0">
              <a:solidFill>
                <a:srgbClr val="DBF5F9">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grpSp>
    </p:spTree>
    <p:extLst>
      <p:ext uri="{BB962C8B-B14F-4D97-AF65-F5344CB8AC3E}">
        <p14:creationId xmlns:p14="http://schemas.microsoft.com/office/powerpoint/2010/main" val="336143887"/>
      </p:ext>
    </p:extLst>
  </p:cSld>
  <p:clrMap bg1="dk1" tx1="lt1" bg2="dk2" tx2="lt2" accent1="accent1" accent2="accent2" accent3="accent3" accent4="accent4" accent5="accent5" accent6="accent6" hlink="hlink" folHlink="folHlink"/>
  <p:sldLayoutIdLst>
    <p:sldLayoutId id="2147483857" r:id="rId1"/>
  </p:sldLayoutIdLst>
  <p:hf hdr="0" ftr="0" dt="0"/>
  <p:txStyles>
    <p:titleStyle>
      <a:lvl1pPr algn="l" rtl="0" eaLnBrk="1" latinLnBrk="0" hangingPunct="1">
        <a:spcBef>
          <a:spcPct val="0"/>
        </a:spcBef>
        <a:buNone/>
        <a:defRPr kumimoji="0" sz="5000" b="0" kern="1200">
          <a:ln>
            <a:noFill/>
          </a:ln>
          <a:solidFill>
            <a:schemeClr val="tx2"/>
          </a:solidFill>
          <a:effectLst/>
          <a:latin typeface="Arial" panose="020B0604020202020204" pitchFamily="34" charset="0"/>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Arial" panose="020B0604020202020204"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Arial" panose="020B0604020202020204"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Arial" panose="020B0604020202020204"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Arial" panose="020B0604020202020204"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Arial" panose="020B0604020202020204"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AB6478-801B-4887-8572-9E22BC1FA3FC}"/>
              </a:ext>
            </a:extLst>
          </p:cNvPr>
          <p:cNvSpPr/>
          <p:nvPr/>
        </p:nvSpPr>
        <p:spPr>
          <a:xfrm>
            <a:off x="1500350" y="4044306"/>
            <a:ext cx="9191297" cy="2308324"/>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Andrew Lunavictoria</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University at Albany, State University of New York, Albany, NY</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Collaborators: Nick </a:t>
            </a:r>
            <a:r>
              <a:rPr lang="en-US" sz="2400" dirty="0" err="1">
                <a:latin typeface="Arial" panose="020B0604020202020204" pitchFamily="34" charset="0"/>
                <a:cs typeface="Arial" panose="020B0604020202020204" pitchFamily="34" charset="0"/>
              </a:rPr>
              <a:t>Bassill</a:t>
            </a: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Director of Research Development, Center of Excellence, New York State Mesonet</a:t>
            </a:r>
          </a:p>
        </p:txBody>
      </p:sp>
      <p:sp>
        <p:nvSpPr>
          <p:cNvPr id="7" name="Title 1">
            <a:extLst>
              <a:ext uri="{FF2B5EF4-FFF2-40B4-BE49-F238E27FC236}">
                <a16:creationId xmlns:a16="http://schemas.microsoft.com/office/drawing/2014/main" id="{9273D499-7760-4D93-B846-B6B2E35D4D38}"/>
              </a:ext>
            </a:extLst>
          </p:cNvPr>
          <p:cNvSpPr txBox="1">
            <a:spLocks/>
          </p:cNvSpPr>
          <p:nvPr/>
        </p:nvSpPr>
        <p:spPr>
          <a:xfrm>
            <a:off x="1523999" y="1610710"/>
            <a:ext cx="9144000" cy="17000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ea typeface="+mj-lt"/>
                <a:cs typeface="Arial" panose="020B0604020202020204" pitchFamily="34" charset="0"/>
              </a:rPr>
              <a:t>Diagnosing the Relationship between Flash Flooding and NYSM Soil Moisture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31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close up of a map&#10;&#10;Description automatically generated">
            <a:extLst>
              <a:ext uri="{FF2B5EF4-FFF2-40B4-BE49-F238E27FC236}">
                <a16:creationId xmlns:a16="http://schemas.microsoft.com/office/drawing/2014/main" id="{ADC25FCF-4E47-4967-BB60-C0BE836AF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831" y="1048871"/>
            <a:ext cx="9381362" cy="5341570"/>
          </a:xfrm>
          <a:prstGeom prst="rect">
            <a:avLst/>
          </a:prstGeom>
        </p:spPr>
      </p:pic>
      <p:sp>
        <p:nvSpPr>
          <p:cNvPr id="7" name="Title 1">
            <a:extLst>
              <a:ext uri="{FF2B5EF4-FFF2-40B4-BE49-F238E27FC236}">
                <a16:creationId xmlns:a16="http://schemas.microsoft.com/office/drawing/2014/main" id="{62BF96D1-51E9-4F95-B5DE-A7948CCD3180}"/>
              </a:ext>
            </a:extLst>
          </p:cNvPr>
          <p:cNvSpPr txBox="1">
            <a:spLocks/>
          </p:cNvSpPr>
          <p:nvPr/>
        </p:nvSpPr>
        <p:spPr>
          <a:xfrm>
            <a:off x="638569" y="287205"/>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Widespread Example</a:t>
            </a:r>
          </a:p>
          <a:p>
            <a:endParaRPr lang="en-US" dirty="0">
              <a:latin typeface="Arial" panose="020B0604020202020204" pitchFamily="34" charset="0"/>
              <a:cs typeface="Arial" panose="020B0604020202020204" pitchFamily="34" charset="0"/>
            </a:endParaRPr>
          </a:p>
        </p:txBody>
      </p:sp>
      <p:sp>
        <p:nvSpPr>
          <p:cNvPr id="2" name="Arrow: Down 1">
            <a:extLst>
              <a:ext uri="{FF2B5EF4-FFF2-40B4-BE49-F238E27FC236}">
                <a16:creationId xmlns:a16="http://schemas.microsoft.com/office/drawing/2014/main" id="{9E6B02D3-4A3C-4B26-91A5-A4606E926C86}"/>
              </a:ext>
            </a:extLst>
          </p:cNvPr>
          <p:cNvSpPr/>
          <p:nvPr/>
        </p:nvSpPr>
        <p:spPr>
          <a:xfrm rot="6521495">
            <a:off x="6695193" y="3662247"/>
            <a:ext cx="965255" cy="1957548"/>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71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38A68-6BD9-40E5-BAC6-388D7A3CC47F}"/>
              </a:ext>
            </a:extLst>
          </p:cNvPr>
          <p:cNvSpPr>
            <a:spLocks noGrp="1"/>
          </p:cNvSpPr>
          <p:nvPr>
            <p:ph idx="4294967295"/>
          </p:nvPr>
        </p:nvSpPr>
        <p:spPr>
          <a:xfrm>
            <a:off x="773229" y="1966652"/>
            <a:ext cx="3809529" cy="4351338"/>
          </a:xfrm>
        </p:spPr>
        <p:txBody>
          <a:bodyPr/>
          <a:lstStyle/>
          <a:p>
            <a:pPr marL="0" indent="0">
              <a:buNone/>
            </a:pPr>
            <a:r>
              <a:rPr lang="en-US" dirty="0"/>
              <a:t>Using the polygon from the Flash Flood Warning, would locate corresponding NYSM Sites</a:t>
            </a:r>
          </a:p>
        </p:txBody>
      </p:sp>
      <p:pic>
        <p:nvPicPr>
          <p:cNvPr id="4" name="Picture 3">
            <a:extLst>
              <a:ext uri="{FF2B5EF4-FFF2-40B4-BE49-F238E27FC236}">
                <a16:creationId xmlns:a16="http://schemas.microsoft.com/office/drawing/2014/main" id="{ABFC1EB6-6EFA-4C21-B2F2-16B1BDC34CA9}"/>
              </a:ext>
            </a:extLst>
          </p:cNvPr>
          <p:cNvPicPr>
            <a:picLocks noChangeAspect="1"/>
          </p:cNvPicPr>
          <p:nvPr/>
        </p:nvPicPr>
        <p:blipFill rotWithShape="1">
          <a:blip r:embed="rId2">
            <a:extLst>
              <a:ext uri="{28A0092B-C50C-407E-A947-70E740481C1C}">
                <a14:useLocalDpi xmlns:a14="http://schemas.microsoft.com/office/drawing/2010/main" val="0"/>
              </a:ext>
            </a:extLst>
          </a:blip>
          <a:srcRect l="5296" t="4560" r="5852" b="9540"/>
          <a:stretch/>
        </p:blipFill>
        <p:spPr>
          <a:xfrm>
            <a:off x="4446414" y="923427"/>
            <a:ext cx="7499132" cy="5891048"/>
          </a:xfrm>
          <a:prstGeom prst="rect">
            <a:avLst/>
          </a:prstGeom>
        </p:spPr>
      </p:pic>
      <p:pic>
        <p:nvPicPr>
          <p:cNvPr id="5" name="Picture 4">
            <a:extLst>
              <a:ext uri="{FF2B5EF4-FFF2-40B4-BE49-F238E27FC236}">
                <a16:creationId xmlns:a16="http://schemas.microsoft.com/office/drawing/2014/main" id="{31E518F5-EE42-4DFD-A2A3-32FB4B81D78C}"/>
              </a:ext>
            </a:extLst>
          </p:cNvPr>
          <p:cNvPicPr>
            <a:picLocks noChangeAspect="1"/>
          </p:cNvPicPr>
          <p:nvPr/>
        </p:nvPicPr>
        <p:blipFill rotWithShape="1">
          <a:blip r:embed="rId3"/>
          <a:srcRect b="7430"/>
          <a:stretch/>
        </p:blipFill>
        <p:spPr>
          <a:xfrm>
            <a:off x="5030568" y="5677790"/>
            <a:ext cx="3209104" cy="753402"/>
          </a:xfrm>
          <a:prstGeom prst="rect">
            <a:avLst/>
          </a:prstGeom>
        </p:spPr>
      </p:pic>
      <p:sp>
        <p:nvSpPr>
          <p:cNvPr id="8" name="Title 1">
            <a:extLst>
              <a:ext uri="{FF2B5EF4-FFF2-40B4-BE49-F238E27FC236}">
                <a16:creationId xmlns:a16="http://schemas.microsoft.com/office/drawing/2014/main" id="{4B08ADC9-E651-41DF-BB6C-EB0D67407EBA}"/>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NYSM Standard Network</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6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CF32-D85E-4529-989F-81A8BF7511E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NYSM Tower</a:t>
            </a:r>
          </a:p>
        </p:txBody>
      </p:sp>
      <p:pic>
        <p:nvPicPr>
          <p:cNvPr id="1026" name="Picture 2">
            <a:extLst>
              <a:ext uri="{FF2B5EF4-FFF2-40B4-BE49-F238E27FC236}">
                <a16:creationId xmlns:a16="http://schemas.microsoft.com/office/drawing/2014/main" id="{B6153842-C034-4FB1-8274-6C2A8EF27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332" y="1581805"/>
            <a:ext cx="5558896"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C6A3DF3-3A4C-4881-81D4-667887067E7A}"/>
              </a:ext>
            </a:extLst>
          </p:cNvPr>
          <p:cNvSpPr/>
          <p:nvPr/>
        </p:nvSpPr>
        <p:spPr>
          <a:xfrm>
            <a:off x="838200" y="1690688"/>
            <a:ext cx="6096000" cy="4524315"/>
          </a:xfrm>
          <a:prstGeom prst="rect">
            <a:avLst/>
          </a:prstGeom>
        </p:spPr>
        <p:txBody>
          <a:bodyPr>
            <a:spAutoFit/>
          </a:bodyPr>
          <a:lstStyle/>
          <a:p>
            <a:pPr fontAlgn="base"/>
            <a:r>
              <a:rPr lang="en-US" sz="2400" dirty="0">
                <a:solidFill>
                  <a:srgbClr val="FFFFFF"/>
                </a:solidFill>
                <a:latin typeface="Arial" panose="020B0604020202020204" pitchFamily="34" charset="0"/>
              </a:rPr>
              <a:t>Observations every 5 minutes​</a:t>
            </a:r>
            <a:endParaRPr lang="en-US" sz="2400" dirty="0">
              <a:solidFill>
                <a:srgbClr val="FFFFFF"/>
              </a:solidFill>
              <a:latin typeface="Segoe UI" panose="020B0502040204020203" pitchFamily="34" charset="0"/>
            </a:endParaRPr>
          </a:p>
          <a:p>
            <a:pPr marL="342900" indent="-342900" fontAlgn="base">
              <a:buFont typeface="Arial" panose="020B0604020202020204" pitchFamily="34" charset="0"/>
              <a:buChar char="•"/>
            </a:pPr>
            <a:r>
              <a:rPr lang="en-US" sz="2400" b="1" u="sng" dirty="0">
                <a:solidFill>
                  <a:srgbClr val="FFFFFF"/>
                </a:solidFill>
                <a:latin typeface="Arial" panose="020B0604020202020204" pitchFamily="34" charset="0"/>
              </a:rPr>
              <a:t>Precipitation</a:t>
            </a:r>
            <a:r>
              <a:rPr lang="en-US" sz="2400" dirty="0">
                <a:solidFill>
                  <a:srgbClr val="FFFFFF"/>
                </a:solidFill>
                <a:latin typeface="Arial" panose="020B0604020202020204" pitchFamily="34" charset="0"/>
              </a:rPr>
              <a:t>​</a:t>
            </a:r>
          </a:p>
          <a:p>
            <a:pPr marL="342900" indent="-342900" fontAlgn="base">
              <a:buFont typeface="Arial" panose="020B0604020202020204" pitchFamily="34" charset="0"/>
              <a:buChar char="•"/>
            </a:pPr>
            <a:r>
              <a:rPr lang="en-US" sz="2400" b="1" u="sng" dirty="0">
                <a:solidFill>
                  <a:srgbClr val="FFFFFF"/>
                </a:solidFill>
                <a:latin typeface="Arial" panose="020B0604020202020204" pitchFamily="34" charset="0"/>
              </a:rPr>
              <a:t>Soil Moisture</a:t>
            </a:r>
            <a:r>
              <a:rPr lang="en-US" sz="2400" b="1" dirty="0">
                <a:solidFill>
                  <a:srgbClr val="FFFFFF"/>
                </a:solidFill>
                <a:latin typeface="Arial" panose="020B0604020202020204" pitchFamily="34" charset="0"/>
              </a:rPr>
              <a:t>​</a:t>
            </a:r>
            <a:endParaRPr lang="en-US" sz="2400" dirty="0">
              <a:solidFill>
                <a:srgbClr val="FFFFFF"/>
              </a:solidFill>
              <a:latin typeface="Arial" panose="020B0604020202020204" pitchFamily="34" charset="0"/>
            </a:endParaRP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Temperature (2/9 m) ​</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Humidity ​</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Wind Speed ​</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Wind Direction​</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Surface Pressure​</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Soil Temperature​</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Solar Radiation​</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Snow depth​</a:t>
            </a:r>
          </a:p>
          <a:p>
            <a:pPr marL="342900" indent="-342900" fontAlgn="base">
              <a:buFont typeface="Arial" panose="020B0604020202020204" pitchFamily="34" charset="0"/>
              <a:buChar char="•"/>
            </a:pPr>
            <a:r>
              <a:rPr lang="en-US" sz="2400" dirty="0">
                <a:solidFill>
                  <a:srgbClr val="FFFFFF"/>
                </a:solidFill>
                <a:latin typeface="Arial" panose="020B0604020202020204" pitchFamily="34" charset="0"/>
              </a:rPr>
              <a:t>Photos​</a:t>
            </a:r>
            <a:endParaRPr lang="en-US" sz="2400" i="0" dirty="0">
              <a:solidFill>
                <a:srgbClr val="FFFFFF"/>
              </a:solidFill>
              <a:effectLst/>
              <a:latin typeface="Arial" panose="020B0604020202020204" pitchFamily="34" charset="0"/>
            </a:endParaRPr>
          </a:p>
        </p:txBody>
      </p:sp>
      <p:sp>
        <p:nvSpPr>
          <p:cNvPr id="5" name="Oval 4">
            <a:extLst>
              <a:ext uri="{FF2B5EF4-FFF2-40B4-BE49-F238E27FC236}">
                <a16:creationId xmlns:a16="http://schemas.microsoft.com/office/drawing/2014/main" id="{4402FBF6-9582-4040-8F9E-B347E2E839DF}"/>
              </a:ext>
            </a:extLst>
          </p:cNvPr>
          <p:cNvSpPr/>
          <p:nvPr/>
        </p:nvSpPr>
        <p:spPr>
          <a:xfrm>
            <a:off x="5815925" y="4338373"/>
            <a:ext cx="1005289" cy="6201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2C870D-FFF9-46CF-ABAC-413122BEB7F5}"/>
              </a:ext>
            </a:extLst>
          </p:cNvPr>
          <p:cNvSpPr/>
          <p:nvPr/>
        </p:nvSpPr>
        <p:spPr>
          <a:xfrm>
            <a:off x="10263351" y="6532205"/>
            <a:ext cx="1728952" cy="27199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bg1"/>
                </a:solidFill>
              </a:rPr>
              <a:t>nysmesonet.org</a:t>
            </a:r>
          </a:p>
        </p:txBody>
      </p:sp>
      <p:sp>
        <p:nvSpPr>
          <p:cNvPr id="8" name="Oval 7">
            <a:extLst>
              <a:ext uri="{FF2B5EF4-FFF2-40B4-BE49-F238E27FC236}">
                <a16:creationId xmlns:a16="http://schemas.microsoft.com/office/drawing/2014/main" id="{61B023B0-5C46-4FA7-8203-2DB24C92269A}"/>
              </a:ext>
            </a:extLst>
          </p:cNvPr>
          <p:cNvSpPr/>
          <p:nvPr/>
        </p:nvSpPr>
        <p:spPr>
          <a:xfrm>
            <a:off x="10083125" y="5248510"/>
            <a:ext cx="1197103" cy="6413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44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D0308B16-7BB9-4E1E-8385-24D8B3B0A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95" y="1641727"/>
            <a:ext cx="3699641" cy="3699641"/>
          </a:xfrm>
          <a:prstGeom prst="rect">
            <a:avLst/>
          </a:prstGeom>
        </p:spPr>
      </p:pic>
      <p:pic>
        <p:nvPicPr>
          <p:cNvPr id="9" name="Picture 8" descr="A close up of a map&#10;&#10;Description automatically generated">
            <a:extLst>
              <a:ext uri="{FF2B5EF4-FFF2-40B4-BE49-F238E27FC236}">
                <a16:creationId xmlns:a16="http://schemas.microsoft.com/office/drawing/2014/main" id="{9E512ABD-0301-471E-89C5-0BB9F4FF70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982" y="1641726"/>
            <a:ext cx="3699641" cy="3699641"/>
          </a:xfrm>
          <a:prstGeom prst="rect">
            <a:avLst/>
          </a:prstGeom>
        </p:spPr>
      </p:pic>
      <p:sp>
        <p:nvSpPr>
          <p:cNvPr id="12" name="Title 1">
            <a:extLst>
              <a:ext uri="{FF2B5EF4-FFF2-40B4-BE49-F238E27FC236}">
                <a16:creationId xmlns:a16="http://schemas.microsoft.com/office/drawing/2014/main" id="{A8280E88-C9C7-439B-A5C7-16F8FC2134C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Good Meteograms</a:t>
            </a:r>
          </a:p>
        </p:txBody>
      </p:sp>
      <p:pic>
        <p:nvPicPr>
          <p:cNvPr id="11" name="Picture 10" descr="A close up of a map&#10;&#10;Description automatically generated">
            <a:extLst>
              <a:ext uri="{FF2B5EF4-FFF2-40B4-BE49-F238E27FC236}">
                <a16:creationId xmlns:a16="http://schemas.microsoft.com/office/drawing/2014/main" id="{5F2BC38D-9E47-46B5-B2CD-829523380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966" y="1641725"/>
            <a:ext cx="3699641" cy="3699641"/>
          </a:xfrm>
          <a:prstGeom prst="rect">
            <a:avLst/>
          </a:prstGeom>
        </p:spPr>
      </p:pic>
    </p:spTree>
    <p:extLst>
      <p:ext uri="{BB962C8B-B14F-4D97-AF65-F5344CB8AC3E}">
        <p14:creationId xmlns:p14="http://schemas.microsoft.com/office/powerpoint/2010/main" val="254292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CC87856E-3AB5-4FCF-87B8-E37B00A1300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488462" y="1350373"/>
            <a:ext cx="4351338" cy="4297997"/>
          </a:xfrm>
        </p:spPr>
      </p:pic>
      <p:sp>
        <p:nvSpPr>
          <p:cNvPr id="6" name="Title 1">
            <a:extLst>
              <a:ext uri="{FF2B5EF4-FFF2-40B4-BE49-F238E27FC236}">
                <a16:creationId xmlns:a16="http://schemas.microsoft.com/office/drawing/2014/main" id="{2372EAC4-CCD9-46E2-98C5-4206D56DD57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Bad Meteograms</a:t>
            </a:r>
          </a:p>
        </p:txBody>
      </p:sp>
      <p:sp>
        <p:nvSpPr>
          <p:cNvPr id="7" name="Content Placeholder 2">
            <a:extLst>
              <a:ext uri="{FF2B5EF4-FFF2-40B4-BE49-F238E27FC236}">
                <a16:creationId xmlns:a16="http://schemas.microsoft.com/office/drawing/2014/main" id="{5CB8A8A1-4A54-4CCE-ACA6-D736D344771E}"/>
              </a:ext>
            </a:extLst>
          </p:cNvPr>
          <p:cNvSpPr txBox="1">
            <a:spLocks/>
          </p:cNvSpPr>
          <p:nvPr/>
        </p:nvSpPr>
        <p:spPr>
          <a:xfrm>
            <a:off x="8968892" y="2684033"/>
            <a:ext cx="3020505" cy="307483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Arial" panose="020B0604020202020204"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Arial" panose="020B0604020202020204"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Arial" panose="020B0604020202020204"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Arial" panose="020B0604020202020204"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Arial" panose="020B0604020202020204"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chemeClr val="tx1"/>
              </a:buClr>
              <a:buFont typeface="Arial" panose="020B0604020202020204" pitchFamily="34" charset="0"/>
              <a:buChar char="•"/>
            </a:pPr>
            <a:r>
              <a:rPr lang="en-US" dirty="0"/>
              <a:t>Plus any NYSM New York City Site (BKLN, BRON, MANH, STAT, QUEE)</a:t>
            </a:r>
          </a:p>
        </p:txBody>
      </p:sp>
      <p:pic>
        <p:nvPicPr>
          <p:cNvPr id="10" name="Picture 9" descr="A close up of a map&#10;&#10;Description automatically generated">
            <a:extLst>
              <a:ext uri="{FF2B5EF4-FFF2-40B4-BE49-F238E27FC236}">
                <a16:creationId xmlns:a16="http://schemas.microsoft.com/office/drawing/2014/main" id="{B5C98DC0-F15D-4DE1-83EF-53A112E45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97" y="1350373"/>
            <a:ext cx="4297997" cy="4297997"/>
          </a:xfrm>
          <a:prstGeom prst="rect">
            <a:avLst/>
          </a:prstGeom>
        </p:spPr>
      </p:pic>
    </p:spTree>
    <p:extLst>
      <p:ext uri="{BB962C8B-B14F-4D97-AF65-F5344CB8AC3E}">
        <p14:creationId xmlns:p14="http://schemas.microsoft.com/office/powerpoint/2010/main" val="342833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Climatology</a:t>
            </a: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741293" y="1992192"/>
            <a:ext cx="4927899"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ea typeface="+mn-lt"/>
                <a:cs typeface="Arial" panose="020B0604020202020204" pitchFamily="34" charset="0"/>
              </a:rPr>
              <a:t>Originally 220 events in 2018-2019</a:t>
            </a:r>
          </a:p>
          <a:p>
            <a:pPr lvl="1"/>
            <a:r>
              <a:rPr lang="en-US" sz="2000" dirty="0">
                <a:latin typeface="Arial" panose="020B0604020202020204" pitchFamily="34" charset="0"/>
                <a:ea typeface="+mn-lt"/>
                <a:cs typeface="Arial" panose="020B0604020202020204" pitchFamily="34" charset="0"/>
              </a:rPr>
              <a:t>Removed all New York City sites, bad meteograms, missing precipitation, and any Flash Flood Warning that did not have a NYSM Site</a:t>
            </a:r>
          </a:p>
          <a:p>
            <a:pPr lvl="1"/>
            <a:r>
              <a:rPr lang="en-US" sz="2000" dirty="0">
                <a:latin typeface="Arial" panose="020B0604020202020204" pitchFamily="34" charset="0"/>
                <a:ea typeface="+mn-lt"/>
                <a:cs typeface="Arial" panose="020B0604020202020204" pitchFamily="34" charset="0"/>
              </a:rPr>
              <a:t>New total 123 events</a:t>
            </a:r>
          </a:p>
          <a:p>
            <a:pPr lvl="2"/>
            <a:r>
              <a:rPr lang="en-US" sz="1600" dirty="0">
                <a:latin typeface="Arial" panose="020B0604020202020204" pitchFamily="34" charset="0"/>
                <a:ea typeface="+mn-lt"/>
                <a:cs typeface="Arial" panose="020B0604020202020204" pitchFamily="34" charset="0"/>
              </a:rPr>
              <a:t>71 thunderstorm events (60 NWS Warnings)</a:t>
            </a:r>
          </a:p>
          <a:p>
            <a:pPr lvl="2"/>
            <a:r>
              <a:rPr lang="en-US" sz="1600" dirty="0">
                <a:latin typeface="Arial" panose="020B0604020202020204" pitchFamily="34" charset="0"/>
                <a:ea typeface="+mn-lt"/>
                <a:cs typeface="Arial" panose="020B0604020202020204" pitchFamily="34" charset="0"/>
              </a:rPr>
              <a:t>52 widespread events (36 NWS Warnings)</a:t>
            </a:r>
          </a:p>
          <a:p>
            <a:endParaRPr lang="en-US" sz="2400" dirty="0">
              <a:latin typeface="Arial" panose="020B0604020202020204" pitchFamily="34" charset="0"/>
              <a:ea typeface="+mn-lt"/>
              <a:cs typeface="Arial" panose="020B0604020202020204" pitchFamily="34" charset="0"/>
            </a:endParaRPr>
          </a:p>
        </p:txBody>
      </p:sp>
      <p:graphicFrame>
        <p:nvGraphicFramePr>
          <p:cNvPr id="6" name="Chart 5">
            <a:extLst>
              <a:ext uri="{FF2B5EF4-FFF2-40B4-BE49-F238E27FC236}">
                <a16:creationId xmlns:a16="http://schemas.microsoft.com/office/drawing/2014/main" id="{1193D092-7EA8-4552-9B81-7C50EAAC9645}"/>
              </a:ext>
            </a:extLst>
          </p:cNvPr>
          <p:cNvGraphicFramePr>
            <a:graphicFrameLocks/>
          </p:cNvGraphicFramePr>
          <p:nvPr>
            <p:extLst>
              <p:ext uri="{D42A27DB-BD31-4B8C-83A1-F6EECF244321}">
                <p14:modId xmlns:p14="http://schemas.microsoft.com/office/powerpoint/2010/main" val="2018131976"/>
              </p:ext>
            </p:extLst>
          </p:nvPr>
        </p:nvGraphicFramePr>
        <p:xfrm>
          <a:off x="5518672" y="1532965"/>
          <a:ext cx="6388959" cy="48922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617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1CD2C80-BCC0-45F5-A0C0-735FD4FD1102}"/>
              </a:ext>
            </a:extLst>
          </p:cNvPr>
          <p:cNvGraphicFramePr>
            <a:graphicFrameLocks/>
          </p:cNvGraphicFramePr>
          <p:nvPr>
            <p:extLst>
              <p:ext uri="{D42A27DB-BD31-4B8C-83A1-F6EECF244321}">
                <p14:modId xmlns:p14="http://schemas.microsoft.com/office/powerpoint/2010/main" val="291335696"/>
              </p:ext>
            </p:extLst>
          </p:nvPr>
        </p:nvGraphicFramePr>
        <p:xfrm>
          <a:off x="106680" y="1457661"/>
          <a:ext cx="11978640" cy="486032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8D7800B8-A402-4A77-9879-3DB93CC833BE}"/>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Climatology: Seasonal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98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2AFC9C-66F1-462B-90E3-A4E87AA74205}"/>
              </a:ext>
            </a:extLst>
          </p:cNvPr>
          <p:cNvSpPr txBox="1">
            <a:spLocks/>
          </p:cNvSpPr>
          <p:nvPr/>
        </p:nvSpPr>
        <p:spPr>
          <a:xfrm>
            <a:off x="832884" y="801060"/>
            <a:ext cx="11017102" cy="132556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Arial" panose="020B0604020202020204" pitchFamily="34" charset="0"/>
                <a:ea typeface="+mj-ea"/>
                <a:cs typeface="+mj-cs"/>
              </a:defRPr>
            </a:lvl1pPr>
          </a:lstStyle>
          <a:p>
            <a:r>
              <a:rPr lang="en-US" sz="4400" dirty="0">
                <a:solidFill>
                  <a:schemeClr val="tx1"/>
                </a:solidFill>
                <a:cs typeface="Arial" panose="020B0604020202020204" pitchFamily="34" charset="0"/>
              </a:rPr>
              <a:t>Climatology: Diurnal, Thunderstorm Events</a:t>
            </a:r>
            <a:endParaRPr lang="en-US" sz="4400" dirty="0">
              <a:solidFill>
                <a:schemeClr val="tx1"/>
              </a:solidFill>
            </a:endParaRPr>
          </a:p>
        </p:txBody>
      </p:sp>
      <p:graphicFrame>
        <p:nvGraphicFramePr>
          <p:cNvPr id="4" name="Chart 3">
            <a:extLst>
              <a:ext uri="{FF2B5EF4-FFF2-40B4-BE49-F238E27FC236}">
                <a16:creationId xmlns:a16="http://schemas.microsoft.com/office/drawing/2014/main" id="{0A747DC4-4470-4D39-892B-9C3E07064C7F}"/>
              </a:ext>
            </a:extLst>
          </p:cNvPr>
          <p:cNvGraphicFramePr>
            <a:graphicFrameLocks/>
          </p:cNvGraphicFramePr>
          <p:nvPr>
            <p:extLst>
              <p:ext uri="{D42A27DB-BD31-4B8C-83A1-F6EECF244321}">
                <p14:modId xmlns:p14="http://schemas.microsoft.com/office/powerpoint/2010/main" val="1726128659"/>
              </p:ext>
            </p:extLst>
          </p:nvPr>
        </p:nvGraphicFramePr>
        <p:xfrm>
          <a:off x="104504" y="1783080"/>
          <a:ext cx="11985170" cy="5074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0011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2AFC9C-66F1-462B-90E3-A4E87AA74205}"/>
              </a:ext>
            </a:extLst>
          </p:cNvPr>
          <p:cNvSpPr txBox="1">
            <a:spLocks/>
          </p:cNvSpPr>
          <p:nvPr/>
        </p:nvSpPr>
        <p:spPr>
          <a:xfrm>
            <a:off x="838200" y="843590"/>
            <a:ext cx="10515600" cy="132556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Arial" panose="020B0604020202020204" pitchFamily="34" charset="0"/>
                <a:ea typeface="+mj-ea"/>
                <a:cs typeface="+mj-cs"/>
              </a:defRPr>
            </a:lvl1pPr>
          </a:lstStyle>
          <a:p>
            <a:r>
              <a:rPr lang="en-US" sz="4400" dirty="0">
                <a:solidFill>
                  <a:schemeClr val="tx1"/>
                </a:solidFill>
                <a:cs typeface="Arial" panose="020B0604020202020204" pitchFamily="34" charset="0"/>
              </a:rPr>
              <a:t>Climatology: Diurnal, Widespread Events</a:t>
            </a:r>
            <a:endParaRPr lang="en-US" sz="4400" dirty="0">
              <a:solidFill>
                <a:schemeClr val="tx1"/>
              </a:solidFill>
            </a:endParaRPr>
          </a:p>
        </p:txBody>
      </p:sp>
      <p:graphicFrame>
        <p:nvGraphicFramePr>
          <p:cNvPr id="8" name="Chart 7">
            <a:extLst>
              <a:ext uri="{FF2B5EF4-FFF2-40B4-BE49-F238E27FC236}">
                <a16:creationId xmlns:a16="http://schemas.microsoft.com/office/drawing/2014/main" id="{97EC994A-DE52-4106-A9D9-300DF1C5C061}"/>
              </a:ext>
            </a:extLst>
          </p:cNvPr>
          <p:cNvGraphicFramePr>
            <a:graphicFrameLocks/>
          </p:cNvGraphicFramePr>
          <p:nvPr>
            <p:extLst>
              <p:ext uri="{D42A27DB-BD31-4B8C-83A1-F6EECF244321}">
                <p14:modId xmlns:p14="http://schemas.microsoft.com/office/powerpoint/2010/main" val="3917519330"/>
              </p:ext>
            </p:extLst>
          </p:nvPr>
        </p:nvGraphicFramePr>
        <p:xfrm>
          <a:off x="209774" y="1742739"/>
          <a:ext cx="11897958" cy="50776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3850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Results</a:t>
            </a:r>
          </a:p>
          <a:p>
            <a:endParaRPr lang="en-US" dirty="0">
              <a:latin typeface="Arial" panose="020B0604020202020204" pitchFamily="34" charset="0"/>
              <a:cs typeface="Arial" panose="020B0604020202020204" pitchFamily="34" charset="0"/>
            </a:endParaRPr>
          </a:p>
        </p:txBody>
      </p:sp>
      <p:pic>
        <p:nvPicPr>
          <p:cNvPr id="2" name="Picture 1" descr="A close up of a map&#10;&#10;Description automatically generated">
            <a:extLst>
              <a:ext uri="{FF2B5EF4-FFF2-40B4-BE49-F238E27FC236}">
                <a16:creationId xmlns:a16="http://schemas.microsoft.com/office/drawing/2014/main" id="{719CB3AF-15C9-4195-835D-568341707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575" y="1101216"/>
            <a:ext cx="5427175" cy="5427175"/>
          </a:xfrm>
          <a:prstGeom prst="rect">
            <a:avLst/>
          </a:prstGeom>
        </p:spPr>
      </p:pic>
      <p:grpSp>
        <p:nvGrpSpPr>
          <p:cNvPr id="28" name="Group 27">
            <a:extLst>
              <a:ext uri="{FF2B5EF4-FFF2-40B4-BE49-F238E27FC236}">
                <a16:creationId xmlns:a16="http://schemas.microsoft.com/office/drawing/2014/main" id="{E4385F83-DEA0-4F82-908E-70F52ED65AD1}"/>
              </a:ext>
            </a:extLst>
          </p:cNvPr>
          <p:cNvGrpSpPr/>
          <p:nvPr/>
        </p:nvGrpSpPr>
        <p:grpSpPr>
          <a:xfrm>
            <a:off x="4670976" y="1735678"/>
            <a:ext cx="6645348" cy="4938359"/>
            <a:chOff x="4173280" y="1728478"/>
            <a:chExt cx="6645348" cy="4938359"/>
          </a:xfrm>
        </p:grpSpPr>
        <p:sp>
          <p:nvSpPr>
            <p:cNvPr id="3" name="Arrow: Down 2">
              <a:extLst>
                <a:ext uri="{FF2B5EF4-FFF2-40B4-BE49-F238E27FC236}">
                  <a16:creationId xmlns:a16="http://schemas.microsoft.com/office/drawing/2014/main" id="{A6879BF2-97BA-4212-984A-C491E70DC6CF}"/>
                </a:ext>
              </a:extLst>
            </p:cNvPr>
            <p:cNvSpPr/>
            <p:nvPr/>
          </p:nvSpPr>
          <p:spPr>
            <a:xfrm rot="7794920">
              <a:off x="9356547" y="2960060"/>
              <a:ext cx="392395" cy="1957548"/>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931063A-F374-4B63-8371-9E2F8B2A6A4C}"/>
                </a:ext>
              </a:extLst>
            </p:cNvPr>
            <p:cNvSpPr/>
            <p:nvPr/>
          </p:nvSpPr>
          <p:spPr>
            <a:xfrm rot="18306492">
              <a:off x="6600352" y="2739223"/>
              <a:ext cx="455164" cy="1957548"/>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2E23233-108F-4C52-B62A-1446D29DAC91}"/>
                </a:ext>
              </a:extLst>
            </p:cNvPr>
            <p:cNvSpPr/>
            <p:nvPr/>
          </p:nvSpPr>
          <p:spPr>
            <a:xfrm rot="12281720">
              <a:off x="7883919" y="5421231"/>
              <a:ext cx="386286" cy="793876"/>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Up 13">
              <a:extLst>
                <a:ext uri="{FF2B5EF4-FFF2-40B4-BE49-F238E27FC236}">
                  <a16:creationId xmlns:a16="http://schemas.microsoft.com/office/drawing/2014/main" id="{B590D6BD-DE30-4E99-874C-1A4EEA2E66D6}"/>
                </a:ext>
              </a:extLst>
            </p:cNvPr>
            <p:cNvSpPr/>
            <p:nvPr/>
          </p:nvSpPr>
          <p:spPr>
            <a:xfrm rot="5400000">
              <a:off x="7311918" y="2157683"/>
              <a:ext cx="895212" cy="1077417"/>
            </a:xfrm>
            <a:prstGeom prst="bentUpArrow">
              <a:avLst>
                <a:gd name="adj1" fmla="val 1074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45DA0A42-9373-4F39-A476-27577BA699E0}"/>
                </a:ext>
              </a:extLst>
            </p:cNvPr>
            <p:cNvSpPr/>
            <p:nvPr/>
          </p:nvSpPr>
          <p:spPr>
            <a:xfrm rot="16200000">
              <a:off x="7120795" y="1337383"/>
              <a:ext cx="487123" cy="1957548"/>
            </a:xfrm>
            <a:prstGeom prst="downArrow">
              <a:avLst>
                <a:gd name="adj1" fmla="val 27802"/>
                <a:gd name="adj2" fmla="val 613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82FBA57F-7617-4FA1-8929-066AC04FB37D}"/>
                </a:ext>
              </a:extLst>
            </p:cNvPr>
            <p:cNvSpPr/>
            <p:nvPr/>
          </p:nvSpPr>
          <p:spPr>
            <a:xfrm rot="10251241">
              <a:off x="8522306" y="5520008"/>
              <a:ext cx="392395" cy="812659"/>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FE148E-E8BC-4B2E-A04B-AF302D4F28DC}"/>
                </a:ext>
              </a:extLst>
            </p:cNvPr>
            <p:cNvSpPr/>
            <p:nvPr/>
          </p:nvSpPr>
          <p:spPr>
            <a:xfrm>
              <a:off x="4173280" y="1728478"/>
              <a:ext cx="2317898" cy="658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Peak Soil Moisture Percentile</a:t>
              </a:r>
            </a:p>
          </p:txBody>
        </p:sp>
        <p:sp>
          <p:nvSpPr>
            <p:cNvPr id="21" name="Rectangle 20">
              <a:extLst>
                <a:ext uri="{FF2B5EF4-FFF2-40B4-BE49-F238E27FC236}">
                  <a16:creationId xmlns:a16="http://schemas.microsoft.com/office/drawing/2014/main" id="{4DF13BE5-84B9-42B4-A104-311E5714BC03}"/>
                </a:ext>
              </a:extLst>
            </p:cNvPr>
            <p:cNvSpPr/>
            <p:nvPr/>
          </p:nvSpPr>
          <p:spPr>
            <a:xfrm>
              <a:off x="4411023" y="2831483"/>
              <a:ext cx="2489502" cy="658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Soil Moisture Percentile Before Rain</a:t>
              </a:r>
            </a:p>
          </p:txBody>
        </p:sp>
        <p:sp>
          <p:nvSpPr>
            <p:cNvPr id="23" name="Rectangle 22">
              <a:extLst>
                <a:ext uri="{FF2B5EF4-FFF2-40B4-BE49-F238E27FC236}">
                  <a16:creationId xmlns:a16="http://schemas.microsoft.com/office/drawing/2014/main" id="{C860CAE7-E020-40EB-BC1C-721C4A22755E}"/>
                </a:ext>
              </a:extLst>
            </p:cNvPr>
            <p:cNvSpPr/>
            <p:nvPr/>
          </p:nvSpPr>
          <p:spPr>
            <a:xfrm>
              <a:off x="9713203" y="4315483"/>
              <a:ext cx="1105425" cy="330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Rain End</a:t>
              </a:r>
            </a:p>
          </p:txBody>
        </p:sp>
        <p:sp>
          <p:nvSpPr>
            <p:cNvPr id="25" name="Rectangle 24">
              <a:extLst>
                <a:ext uri="{FF2B5EF4-FFF2-40B4-BE49-F238E27FC236}">
                  <a16:creationId xmlns:a16="http://schemas.microsoft.com/office/drawing/2014/main" id="{34E3FE8B-B21F-4FC5-97A5-12020B371292}"/>
                </a:ext>
              </a:extLst>
            </p:cNvPr>
            <p:cNvSpPr/>
            <p:nvPr/>
          </p:nvSpPr>
          <p:spPr>
            <a:xfrm>
              <a:off x="8627193" y="6037547"/>
              <a:ext cx="1695893" cy="629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NWS Flash Flood Warning</a:t>
              </a:r>
            </a:p>
          </p:txBody>
        </p:sp>
        <p:sp>
          <p:nvSpPr>
            <p:cNvPr id="27" name="Rectangle 26">
              <a:extLst>
                <a:ext uri="{FF2B5EF4-FFF2-40B4-BE49-F238E27FC236}">
                  <a16:creationId xmlns:a16="http://schemas.microsoft.com/office/drawing/2014/main" id="{06F3208F-C145-4BF4-AD52-13CE9BFA8227}"/>
                </a:ext>
              </a:extLst>
            </p:cNvPr>
            <p:cNvSpPr/>
            <p:nvPr/>
          </p:nvSpPr>
          <p:spPr>
            <a:xfrm>
              <a:off x="7113921" y="6037546"/>
              <a:ext cx="1326316" cy="5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Rain Start</a:t>
              </a:r>
            </a:p>
          </p:txBody>
        </p:sp>
      </p:gr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ea typeface="+mn-lt"/>
                <a:cs typeface="Arial" panose="020B0604020202020204" pitchFamily="34" charset="0"/>
              </a:rPr>
              <a:t>Main variables to look at:</a:t>
            </a:r>
          </a:p>
          <a:p>
            <a:r>
              <a:rPr lang="en-US" sz="2400" dirty="0">
                <a:latin typeface="Arial" panose="020B0604020202020204" pitchFamily="34" charset="0"/>
                <a:ea typeface="+mn-lt"/>
                <a:cs typeface="Arial" panose="020B0604020202020204" pitchFamily="34" charset="0"/>
              </a:rPr>
              <a:t>Total Rainfall</a:t>
            </a:r>
          </a:p>
          <a:p>
            <a:r>
              <a:rPr lang="en-US" sz="2400" dirty="0">
                <a:latin typeface="Arial" panose="020B0604020202020204" pitchFamily="34" charset="0"/>
                <a:ea typeface="+mn-lt"/>
                <a:cs typeface="Arial" panose="020B0604020202020204" pitchFamily="34" charset="0"/>
              </a:rPr>
              <a:t>Average Rainfall Rate</a:t>
            </a:r>
          </a:p>
          <a:p>
            <a:r>
              <a:rPr lang="en-US" sz="2400" dirty="0">
                <a:latin typeface="Arial" panose="020B0604020202020204" pitchFamily="34" charset="0"/>
                <a:ea typeface="+mn-lt"/>
                <a:cs typeface="Arial" panose="020B0604020202020204" pitchFamily="34" charset="0"/>
              </a:rPr>
              <a:t>Duration</a:t>
            </a:r>
          </a:p>
          <a:p>
            <a:r>
              <a:rPr lang="en-US" sz="2400" dirty="0">
                <a:latin typeface="Arial" panose="020B0604020202020204" pitchFamily="34" charset="0"/>
                <a:ea typeface="+mn-lt"/>
                <a:cs typeface="Arial" panose="020B0604020202020204" pitchFamily="34" charset="0"/>
              </a:rPr>
              <a:t>Starting Soil Moisture</a:t>
            </a:r>
          </a:p>
          <a:p>
            <a:r>
              <a:rPr lang="en-US" sz="2400" dirty="0">
                <a:latin typeface="Arial" panose="020B0604020202020204" pitchFamily="34" charset="0"/>
                <a:ea typeface="+mn-lt"/>
                <a:cs typeface="Arial" panose="020B0604020202020204" pitchFamily="34" charset="0"/>
              </a:rPr>
              <a:t>Peak Soil Moisture</a:t>
            </a:r>
          </a:p>
          <a:p>
            <a:r>
              <a:rPr lang="en-US" sz="2400" dirty="0">
                <a:latin typeface="Arial" panose="020B0604020202020204" pitchFamily="34" charset="0"/>
                <a:ea typeface="+mn-lt"/>
                <a:cs typeface="Arial" panose="020B0604020202020204" pitchFamily="34" charset="0"/>
              </a:rPr>
              <a:t>Time to Peak Soil Moisture</a:t>
            </a:r>
          </a:p>
          <a:p>
            <a:endParaRPr lang="en-US" sz="2400"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7735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400BBC-B0B5-430F-B082-DCEC0BE0B902}"/>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What is a flash flood?</a:t>
            </a:r>
          </a:p>
        </p:txBody>
      </p:sp>
      <p:sp>
        <p:nvSpPr>
          <p:cNvPr id="5" name="Content Placeholder 2">
            <a:extLst>
              <a:ext uri="{FF2B5EF4-FFF2-40B4-BE49-F238E27FC236}">
                <a16:creationId xmlns:a16="http://schemas.microsoft.com/office/drawing/2014/main" id="{86018040-6988-413E-BA89-204F0E480A26}"/>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ea typeface="+mn-lt"/>
                <a:cs typeface="Arial" panose="020B0604020202020204" pitchFamily="34" charset="0"/>
              </a:rPr>
              <a:t>Flash flooding is when there is a rapid rise of water within a few minutes to multiple hours that causes a threat to life or property. </a:t>
            </a:r>
          </a:p>
          <a:p>
            <a:pPr marL="0" indent="0">
              <a:buNone/>
            </a:pPr>
            <a:endParaRPr lang="en-US" sz="2400" dirty="0">
              <a:latin typeface="Arial" panose="020B0604020202020204" pitchFamily="34" charset="0"/>
              <a:ea typeface="+mn-lt"/>
              <a:cs typeface="Arial" panose="020B0604020202020204" pitchFamily="34" charset="0"/>
            </a:endParaRPr>
          </a:p>
          <a:p>
            <a:pPr marL="0" indent="0">
              <a:buNone/>
            </a:pPr>
            <a:r>
              <a:rPr lang="en-US" sz="2400" dirty="0">
                <a:latin typeface="Arial" panose="020B0604020202020204" pitchFamily="34" charset="0"/>
                <a:ea typeface="+mn-lt"/>
                <a:cs typeface="Arial" panose="020B0604020202020204" pitchFamily="34" charset="0"/>
              </a:rPr>
              <a:t>Causes:</a:t>
            </a:r>
          </a:p>
          <a:p>
            <a:pPr marL="971550" lvl="1" indent="-285750">
              <a:lnSpc>
                <a:spcPct val="100000"/>
              </a:lnSpc>
              <a:spcBef>
                <a:spcPts val="0"/>
              </a:spcBef>
              <a:buFont typeface="Arial"/>
              <a:buChar char="•"/>
            </a:pPr>
            <a:r>
              <a:rPr lang="en-US" b="1" u="sng" dirty="0">
                <a:latin typeface="Arial" panose="020B0604020202020204" pitchFamily="34" charset="0"/>
                <a:ea typeface="+mn-lt"/>
                <a:cs typeface="Arial" panose="020B0604020202020204" pitchFamily="34" charset="0"/>
              </a:rPr>
              <a:t>heavy precipitation</a:t>
            </a:r>
            <a:endParaRPr lang="en-US" u="sng" dirty="0">
              <a:latin typeface="Arial" panose="020B0604020202020204" pitchFamily="34" charset="0"/>
              <a:ea typeface="+mn-lt"/>
              <a:cs typeface="Arial" panose="020B0604020202020204" pitchFamily="34" charset="0"/>
            </a:endParaRPr>
          </a:p>
          <a:p>
            <a:pPr marL="971550" lvl="1" indent="-285750">
              <a:lnSpc>
                <a:spcPct val="100000"/>
              </a:lnSpc>
              <a:spcBef>
                <a:spcPts val="0"/>
              </a:spcBef>
              <a:buFont typeface="Arial"/>
              <a:buChar char="•"/>
            </a:pPr>
            <a:r>
              <a:rPr lang="en-US" dirty="0">
                <a:latin typeface="Arial" panose="020B0604020202020204" pitchFamily="34" charset="0"/>
                <a:ea typeface="+mn-lt"/>
                <a:cs typeface="Arial" panose="020B0604020202020204" pitchFamily="34" charset="0"/>
              </a:rPr>
              <a:t>dam failure </a:t>
            </a:r>
          </a:p>
          <a:p>
            <a:pPr marL="971550" lvl="1" indent="-285750">
              <a:lnSpc>
                <a:spcPct val="100000"/>
              </a:lnSpc>
              <a:spcBef>
                <a:spcPts val="0"/>
              </a:spcBef>
              <a:buFont typeface="Arial"/>
              <a:buChar char="•"/>
            </a:pPr>
            <a:r>
              <a:rPr lang="en-US" dirty="0">
                <a:latin typeface="Arial" panose="020B0604020202020204" pitchFamily="34" charset="0"/>
                <a:ea typeface="+mn-lt"/>
                <a:cs typeface="Arial" panose="020B0604020202020204" pitchFamily="34" charset="0"/>
              </a:rPr>
              <a:t>ice jam</a:t>
            </a:r>
            <a:endParaRPr lang="en-US" dirty="0">
              <a:latin typeface="Arial" panose="020B0604020202020204" pitchFamily="34" charset="0"/>
              <a:cs typeface="Arial" panose="020B0604020202020204" pitchFamily="34" charset="0"/>
            </a:endParaRPr>
          </a:p>
        </p:txBody>
      </p:sp>
      <p:pic>
        <p:nvPicPr>
          <p:cNvPr id="7" name="Picture 6" descr="A house in the middle of the street&#10;&#10;Description automatically generated">
            <a:extLst>
              <a:ext uri="{FF2B5EF4-FFF2-40B4-BE49-F238E27FC236}">
                <a16:creationId xmlns:a16="http://schemas.microsoft.com/office/drawing/2014/main" id="{A8D9AC82-659C-446E-AB02-FCFAAA9AC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7572" y="2675094"/>
            <a:ext cx="5323490" cy="3992618"/>
          </a:xfrm>
          <a:prstGeom prst="rect">
            <a:avLst/>
          </a:prstGeom>
        </p:spPr>
      </p:pic>
      <p:sp>
        <p:nvSpPr>
          <p:cNvPr id="8" name="Rectangle 7">
            <a:extLst>
              <a:ext uri="{FF2B5EF4-FFF2-40B4-BE49-F238E27FC236}">
                <a16:creationId xmlns:a16="http://schemas.microsoft.com/office/drawing/2014/main" id="{F805FBBE-CEAC-4EE1-8CD8-3C0231DCC598}"/>
              </a:ext>
            </a:extLst>
          </p:cNvPr>
          <p:cNvSpPr/>
          <p:nvPr/>
        </p:nvSpPr>
        <p:spPr>
          <a:xfrm>
            <a:off x="9437869" y="6531713"/>
            <a:ext cx="1263600" cy="27199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bg1"/>
                </a:solidFill>
              </a:rPr>
              <a:t>NWS-ALY </a:t>
            </a:r>
          </a:p>
        </p:txBody>
      </p:sp>
    </p:spTree>
    <p:extLst>
      <p:ext uri="{BB962C8B-B14F-4D97-AF65-F5344CB8AC3E}">
        <p14:creationId xmlns:p14="http://schemas.microsoft.com/office/powerpoint/2010/main" val="1488477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5C44BCCD-390B-4F0A-9A88-97FE7D3B9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575" y="1101216"/>
            <a:ext cx="5427175" cy="5427175"/>
          </a:xfrm>
          <a:prstGeom prst="rect">
            <a:avLst/>
          </a:prstGeom>
        </p:spPr>
      </p:pic>
      <p:sp>
        <p:nvSpPr>
          <p:cNvPr id="4" name="Title 1">
            <a:extLst>
              <a:ext uri="{FF2B5EF4-FFF2-40B4-BE49-F238E27FC236}">
                <a16:creationId xmlns:a16="http://schemas.microsoft.com/office/drawing/2014/main" id="{C09E6A44-F58B-48D1-BA79-665D1CD20406}"/>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Results</a:t>
            </a:r>
          </a:p>
          <a:p>
            <a:endParaRPr lang="en-US"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21296C19-0599-4FAB-99C1-E6B20DC45281}"/>
              </a:ext>
            </a:extLst>
          </p:cNvPr>
          <p:cNvGrpSpPr/>
          <p:nvPr/>
        </p:nvGrpSpPr>
        <p:grpSpPr>
          <a:xfrm>
            <a:off x="6017376" y="1953609"/>
            <a:ext cx="5645109" cy="4561321"/>
            <a:chOff x="6017376" y="1953609"/>
            <a:chExt cx="5645109" cy="4561321"/>
          </a:xfrm>
        </p:grpSpPr>
        <p:sp>
          <p:nvSpPr>
            <p:cNvPr id="12" name="Arrow: Down 11">
              <a:extLst>
                <a:ext uri="{FF2B5EF4-FFF2-40B4-BE49-F238E27FC236}">
                  <a16:creationId xmlns:a16="http://schemas.microsoft.com/office/drawing/2014/main" id="{3E6609BD-EB0E-4DCA-B98E-BDFBB4DF0AA8}"/>
                </a:ext>
              </a:extLst>
            </p:cNvPr>
            <p:cNvSpPr/>
            <p:nvPr/>
          </p:nvSpPr>
          <p:spPr>
            <a:xfrm rot="20374380">
              <a:off x="8383077" y="3341546"/>
              <a:ext cx="487123" cy="946513"/>
            </a:xfrm>
            <a:prstGeom prst="downArrow">
              <a:avLst>
                <a:gd name="adj1" fmla="val 27802"/>
                <a:gd name="adj2" fmla="val 613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91E53B4-9A32-40E4-8315-144EF4733D44}"/>
                </a:ext>
              </a:extLst>
            </p:cNvPr>
            <p:cNvGrpSpPr/>
            <p:nvPr/>
          </p:nvGrpSpPr>
          <p:grpSpPr>
            <a:xfrm>
              <a:off x="6017376" y="1953609"/>
              <a:ext cx="5645109" cy="4561321"/>
              <a:chOff x="6103304" y="1934808"/>
              <a:chExt cx="5645109" cy="4561321"/>
            </a:xfrm>
          </p:grpSpPr>
          <p:sp>
            <p:nvSpPr>
              <p:cNvPr id="3" name="Arrow: Down 2">
                <a:extLst>
                  <a:ext uri="{FF2B5EF4-FFF2-40B4-BE49-F238E27FC236}">
                    <a16:creationId xmlns:a16="http://schemas.microsoft.com/office/drawing/2014/main" id="{A6879BF2-97BA-4212-984A-C491E70DC6CF}"/>
                  </a:ext>
                </a:extLst>
              </p:cNvPr>
              <p:cNvSpPr/>
              <p:nvPr/>
            </p:nvSpPr>
            <p:spPr>
              <a:xfrm rot="7794920">
                <a:off x="10365713" y="3114856"/>
                <a:ext cx="392395" cy="1957548"/>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931063A-F374-4B63-8371-9E2F8B2A6A4C}"/>
                  </a:ext>
                </a:extLst>
              </p:cNvPr>
              <p:cNvSpPr/>
              <p:nvPr/>
            </p:nvSpPr>
            <p:spPr>
              <a:xfrm rot="18467571">
                <a:off x="7948986" y="3006774"/>
                <a:ext cx="455164" cy="1964512"/>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2E23233-108F-4C52-B62A-1446D29DAC91}"/>
                  </a:ext>
                </a:extLst>
              </p:cNvPr>
              <p:cNvSpPr/>
              <p:nvPr/>
            </p:nvSpPr>
            <p:spPr>
              <a:xfrm rot="12281720">
                <a:off x="8811038" y="5088274"/>
                <a:ext cx="386286" cy="793876"/>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Up 13">
                <a:extLst>
                  <a:ext uri="{FF2B5EF4-FFF2-40B4-BE49-F238E27FC236}">
                    <a16:creationId xmlns:a16="http://schemas.microsoft.com/office/drawing/2014/main" id="{B590D6BD-DE30-4E99-874C-1A4EEA2E66D6}"/>
                  </a:ext>
                </a:extLst>
              </p:cNvPr>
              <p:cNvSpPr/>
              <p:nvPr/>
            </p:nvSpPr>
            <p:spPr>
              <a:xfrm rot="5400000">
                <a:off x="8753967" y="2054027"/>
                <a:ext cx="895212" cy="1077417"/>
              </a:xfrm>
              <a:prstGeom prst="bentUpArrow">
                <a:avLst>
                  <a:gd name="adj1" fmla="val 1074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45DA0A42-9373-4F39-A476-27577BA699E0}"/>
                  </a:ext>
                </a:extLst>
              </p:cNvPr>
              <p:cNvSpPr/>
              <p:nvPr/>
            </p:nvSpPr>
            <p:spPr>
              <a:xfrm rot="16200000">
                <a:off x="8557529" y="1199596"/>
                <a:ext cx="487123" cy="1957548"/>
              </a:xfrm>
              <a:prstGeom prst="downArrow">
                <a:avLst>
                  <a:gd name="adj1" fmla="val 27802"/>
                  <a:gd name="adj2" fmla="val 613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82FBA57F-7617-4FA1-8929-066AC04FB37D}"/>
                  </a:ext>
                </a:extLst>
              </p:cNvPr>
              <p:cNvSpPr/>
              <p:nvPr/>
            </p:nvSpPr>
            <p:spPr>
              <a:xfrm rot="10251241">
                <a:off x="9804051" y="5460510"/>
                <a:ext cx="392395" cy="812659"/>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9FE148E-E8BC-4B2E-A04B-AF302D4F28DC}"/>
                  </a:ext>
                </a:extLst>
              </p:cNvPr>
              <p:cNvSpPr/>
              <p:nvPr/>
            </p:nvSpPr>
            <p:spPr>
              <a:xfrm>
                <a:off x="6189106" y="2092666"/>
                <a:ext cx="2317898" cy="658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Peak Soil Moisture Percentile</a:t>
                </a:r>
              </a:p>
            </p:txBody>
          </p:sp>
          <p:sp>
            <p:nvSpPr>
              <p:cNvPr id="23" name="Rectangle 22">
                <a:extLst>
                  <a:ext uri="{FF2B5EF4-FFF2-40B4-BE49-F238E27FC236}">
                    <a16:creationId xmlns:a16="http://schemas.microsoft.com/office/drawing/2014/main" id="{C860CAE7-E020-40EB-BC1C-721C4A22755E}"/>
                  </a:ext>
                </a:extLst>
              </p:cNvPr>
              <p:cNvSpPr/>
              <p:nvPr/>
            </p:nvSpPr>
            <p:spPr>
              <a:xfrm>
                <a:off x="10642988" y="4541203"/>
                <a:ext cx="1105425" cy="330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Rain End</a:t>
                </a:r>
              </a:p>
            </p:txBody>
          </p:sp>
          <p:sp>
            <p:nvSpPr>
              <p:cNvPr id="25" name="Rectangle 24">
                <a:extLst>
                  <a:ext uri="{FF2B5EF4-FFF2-40B4-BE49-F238E27FC236}">
                    <a16:creationId xmlns:a16="http://schemas.microsoft.com/office/drawing/2014/main" id="{34E3FE8B-B21F-4FC5-97A5-12020B371292}"/>
                  </a:ext>
                </a:extLst>
              </p:cNvPr>
              <p:cNvSpPr/>
              <p:nvPr/>
            </p:nvSpPr>
            <p:spPr>
              <a:xfrm>
                <a:off x="9499808" y="5866839"/>
                <a:ext cx="1695893" cy="629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NWS Flash Flood Warning</a:t>
                </a:r>
              </a:p>
            </p:txBody>
          </p:sp>
          <p:sp>
            <p:nvSpPr>
              <p:cNvPr id="27" name="Rectangle 26">
                <a:extLst>
                  <a:ext uri="{FF2B5EF4-FFF2-40B4-BE49-F238E27FC236}">
                    <a16:creationId xmlns:a16="http://schemas.microsoft.com/office/drawing/2014/main" id="{06F3208F-C145-4BF4-AD52-13CE9BFA8227}"/>
                  </a:ext>
                </a:extLst>
              </p:cNvPr>
              <p:cNvSpPr/>
              <p:nvPr/>
            </p:nvSpPr>
            <p:spPr>
              <a:xfrm>
                <a:off x="7999707" y="5765814"/>
                <a:ext cx="1326316" cy="5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Rain Start at 0.3 in</a:t>
                </a:r>
              </a:p>
            </p:txBody>
          </p:sp>
          <p:sp>
            <p:nvSpPr>
              <p:cNvPr id="21" name="Rectangle 20">
                <a:extLst>
                  <a:ext uri="{FF2B5EF4-FFF2-40B4-BE49-F238E27FC236}">
                    <a16:creationId xmlns:a16="http://schemas.microsoft.com/office/drawing/2014/main" id="{4DF13BE5-84B9-42B4-A104-311E5714BC03}"/>
                  </a:ext>
                </a:extLst>
              </p:cNvPr>
              <p:cNvSpPr/>
              <p:nvPr/>
            </p:nvSpPr>
            <p:spPr>
              <a:xfrm>
                <a:off x="6103304" y="3237934"/>
                <a:ext cx="2489502" cy="658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Soil Moisture Percentile Before Rain</a:t>
                </a:r>
              </a:p>
            </p:txBody>
          </p:sp>
        </p:grpSp>
      </p:gr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564128" y="2064765"/>
            <a:ext cx="4926050"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ea typeface="+mn-lt"/>
                <a:cs typeface="Arial" panose="020B0604020202020204" pitchFamily="34" charset="0"/>
              </a:rPr>
              <a:t>Example of a complex meteogram</a:t>
            </a:r>
          </a:p>
          <a:p>
            <a:pPr marL="0" indent="0">
              <a:buNone/>
            </a:pPr>
            <a:endParaRPr lang="en-US" sz="2400" dirty="0">
              <a:latin typeface="Arial" panose="020B0604020202020204" pitchFamily="34" charset="0"/>
              <a:ea typeface="+mn-lt"/>
              <a:cs typeface="Arial" panose="020B0604020202020204" pitchFamily="34" charset="0"/>
            </a:endParaRPr>
          </a:p>
          <a:p>
            <a:r>
              <a:rPr lang="en-US" sz="2400" dirty="0">
                <a:latin typeface="Arial" panose="020B0604020202020204" pitchFamily="34" charset="0"/>
                <a:ea typeface="+mn-lt"/>
                <a:cs typeface="Arial" panose="020B0604020202020204" pitchFamily="34" charset="0"/>
              </a:rPr>
              <a:t>Rain start 15:00 UTC with 0.3 in</a:t>
            </a:r>
          </a:p>
          <a:p>
            <a:r>
              <a:rPr lang="en-US" sz="2400" dirty="0">
                <a:latin typeface="Arial" panose="020B0604020202020204" pitchFamily="34" charset="0"/>
                <a:ea typeface="+mn-lt"/>
                <a:cs typeface="Arial" panose="020B0604020202020204" pitchFamily="34" charset="0"/>
              </a:rPr>
              <a:t>5 cm Percentile: 38%</a:t>
            </a:r>
            <a:br>
              <a:rPr lang="en-US" sz="2400" dirty="0">
                <a:latin typeface="Arial" panose="020B0604020202020204" pitchFamily="34" charset="0"/>
                <a:ea typeface="+mn-lt"/>
                <a:cs typeface="Arial" panose="020B0604020202020204" pitchFamily="34" charset="0"/>
              </a:rPr>
            </a:br>
            <a:r>
              <a:rPr lang="en-US" sz="2400" dirty="0">
                <a:latin typeface="Arial" panose="020B0604020202020204" pitchFamily="34" charset="0"/>
                <a:ea typeface="+mn-lt"/>
                <a:cs typeface="Arial" panose="020B0604020202020204" pitchFamily="34" charset="0"/>
              </a:rPr>
              <a:t>Column Percentile: 25%</a:t>
            </a:r>
          </a:p>
          <a:p>
            <a:r>
              <a:rPr lang="en-US" sz="2400" dirty="0">
                <a:latin typeface="Arial" panose="020B0604020202020204" pitchFamily="34" charset="0"/>
                <a:ea typeface="+mn-lt"/>
                <a:cs typeface="Arial" panose="020B0604020202020204" pitchFamily="34" charset="0"/>
              </a:rPr>
              <a:t>5 cm Peak: 99%</a:t>
            </a:r>
            <a:br>
              <a:rPr lang="en-US" sz="2400" dirty="0">
                <a:latin typeface="Arial" panose="020B0604020202020204" pitchFamily="34" charset="0"/>
                <a:ea typeface="+mn-lt"/>
                <a:cs typeface="Arial" panose="020B0604020202020204" pitchFamily="34" charset="0"/>
              </a:rPr>
            </a:br>
            <a:r>
              <a:rPr lang="en-US" sz="2400" dirty="0">
                <a:latin typeface="Arial" panose="020B0604020202020204" pitchFamily="34" charset="0"/>
                <a:ea typeface="+mn-lt"/>
                <a:cs typeface="Arial" panose="020B0604020202020204" pitchFamily="34" charset="0"/>
              </a:rPr>
              <a:t>Column Peak: 81%</a:t>
            </a:r>
          </a:p>
          <a:p>
            <a:r>
              <a:rPr lang="en-US" sz="2400" dirty="0">
                <a:latin typeface="Arial" panose="020B0604020202020204" pitchFamily="34" charset="0"/>
                <a:ea typeface="+mn-lt"/>
                <a:cs typeface="Arial" panose="020B0604020202020204" pitchFamily="34" charset="0"/>
              </a:rPr>
              <a:t>End Rainfall: 1.6”</a:t>
            </a:r>
            <a:br>
              <a:rPr lang="en-US" sz="2400" dirty="0">
                <a:latin typeface="Arial" panose="020B0604020202020204" pitchFamily="34" charset="0"/>
                <a:ea typeface="+mn-lt"/>
                <a:cs typeface="Arial" panose="020B0604020202020204" pitchFamily="34" charset="0"/>
              </a:rPr>
            </a:br>
            <a:r>
              <a:rPr lang="en-US" sz="2400" dirty="0">
                <a:latin typeface="Arial" panose="020B0604020202020204" pitchFamily="34" charset="0"/>
                <a:ea typeface="+mn-lt"/>
                <a:cs typeface="Arial" panose="020B0604020202020204" pitchFamily="34" charset="0"/>
              </a:rPr>
              <a:t>Total Rainfall: 1.3”</a:t>
            </a:r>
          </a:p>
          <a:p>
            <a:endParaRPr lang="en-US" sz="2400"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40209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1D9F6FE-A0E4-460B-9C40-2A20F1AA9A29}"/>
              </a:ext>
            </a:extLst>
          </p:cNvPr>
          <p:cNvGraphicFramePr>
            <a:graphicFrameLocks/>
          </p:cNvGraphicFramePr>
          <p:nvPr>
            <p:extLst>
              <p:ext uri="{D42A27DB-BD31-4B8C-83A1-F6EECF244321}">
                <p14:modId xmlns:p14="http://schemas.microsoft.com/office/powerpoint/2010/main" val="523466353"/>
              </p:ext>
            </p:extLst>
          </p:nvPr>
        </p:nvGraphicFramePr>
        <p:xfrm>
          <a:off x="1126799" y="1853656"/>
          <a:ext cx="9938401" cy="463921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F59DF5F-D717-4779-BC10-48620A7BA4F0}"/>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Total Rainfall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01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C06258-BE9B-4087-B6E2-404E7C4EB88A}"/>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Average Rainfall Rate</a:t>
            </a:r>
          </a:p>
        </p:txBody>
      </p:sp>
      <p:graphicFrame>
        <p:nvGraphicFramePr>
          <p:cNvPr id="2" name="Chart 1">
            <a:extLst>
              <a:ext uri="{FF2B5EF4-FFF2-40B4-BE49-F238E27FC236}">
                <a16:creationId xmlns:a16="http://schemas.microsoft.com/office/drawing/2014/main" id="{023521D3-897A-4203-90D2-A67E515F8758}"/>
              </a:ext>
            </a:extLst>
          </p:cNvPr>
          <p:cNvGraphicFramePr>
            <a:graphicFrameLocks/>
          </p:cNvGraphicFramePr>
          <p:nvPr>
            <p:extLst>
              <p:ext uri="{D42A27DB-BD31-4B8C-83A1-F6EECF244321}">
                <p14:modId xmlns:p14="http://schemas.microsoft.com/office/powerpoint/2010/main" val="3253697066"/>
              </p:ext>
            </p:extLst>
          </p:nvPr>
        </p:nvGraphicFramePr>
        <p:xfrm>
          <a:off x="1126799" y="1853656"/>
          <a:ext cx="9938401" cy="46392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3216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96F4-38B0-4C49-BA82-527F3FD81405}"/>
              </a:ext>
            </a:extLst>
          </p:cNvPr>
          <p:cNvSpPr>
            <a:spLocks noGrp="1"/>
          </p:cNvSpPr>
          <p:nvPr>
            <p:ph type="title" idx="4294967295"/>
          </p:nvPr>
        </p:nvSpPr>
        <p:spPr>
          <a:xfrm>
            <a:off x="574158" y="248168"/>
            <a:ext cx="12333767" cy="1325563"/>
          </a:xfrm>
        </p:spPr>
        <p:txBody>
          <a:bodyPr>
            <a:noAutofit/>
          </a:bodyPr>
          <a:lstStyle/>
          <a:p>
            <a:r>
              <a:rPr lang="en-US" sz="4400" dirty="0">
                <a:solidFill>
                  <a:schemeClr val="tx1"/>
                </a:solidFill>
              </a:rPr>
              <a:t>Duration</a:t>
            </a:r>
          </a:p>
        </p:txBody>
      </p:sp>
      <p:graphicFrame>
        <p:nvGraphicFramePr>
          <p:cNvPr id="6" name="Chart 5">
            <a:extLst>
              <a:ext uri="{FF2B5EF4-FFF2-40B4-BE49-F238E27FC236}">
                <a16:creationId xmlns:a16="http://schemas.microsoft.com/office/drawing/2014/main" id="{63333BAC-80EE-44CC-803B-E99F2AAAB914}"/>
              </a:ext>
            </a:extLst>
          </p:cNvPr>
          <p:cNvGraphicFramePr>
            <a:graphicFrameLocks/>
          </p:cNvGraphicFramePr>
          <p:nvPr>
            <p:extLst>
              <p:ext uri="{D42A27DB-BD31-4B8C-83A1-F6EECF244321}">
                <p14:modId xmlns:p14="http://schemas.microsoft.com/office/powerpoint/2010/main" val="3246440598"/>
              </p:ext>
            </p:extLst>
          </p:nvPr>
        </p:nvGraphicFramePr>
        <p:xfrm>
          <a:off x="1126798" y="1853657"/>
          <a:ext cx="9938401" cy="4639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5919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96F4-38B0-4C49-BA82-527F3FD81405}"/>
              </a:ext>
            </a:extLst>
          </p:cNvPr>
          <p:cNvSpPr>
            <a:spLocks noGrp="1"/>
          </p:cNvSpPr>
          <p:nvPr>
            <p:ph type="title" idx="4294967295"/>
          </p:nvPr>
        </p:nvSpPr>
        <p:spPr>
          <a:xfrm>
            <a:off x="116958" y="200321"/>
            <a:ext cx="12333767" cy="1325563"/>
          </a:xfrm>
        </p:spPr>
        <p:txBody>
          <a:bodyPr>
            <a:noAutofit/>
          </a:bodyPr>
          <a:lstStyle/>
          <a:p>
            <a:r>
              <a:rPr lang="en-US" sz="4400" dirty="0">
                <a:solidFill>
                  <a:schemeClr val="tx1"/>
                </a:solidFill>
              </a:rPr>
              <a:t>Time to Peak Soil Moisture Percentile </a:t>
            </a:r>
            <a:br>
              <a:rPr lang="en-US" sz="4400" dirty="0">
                <a:solidFill>
                  <a:schemeClr val="tx1"/>
                </a:solidFill>
              </a:rPr>
            </a:br>
            <a:r>
              <a:rPr lang="en-US" sz="4400" dirty="0">
                <a:solidFill>
                  <a:schemeClr val="tx1"/>
                </a:solidFill>
              </a:rPr>
              <a:t>After Initial Rainfall</a:t>
            </a:r>
          </a:p>
        </p:txBody>
      </p:sp>
      <p:graphicFrame>
        <p:nvGraphicFramePr>
          <p:cNvPr id="3" name="Chart 2">
            <a:extLst>
              <a:ext uri="{FF2B5EF4-FFF2-40B4-BE49-F238E27FC236}">
                <a16:creationId xmlns:a16="http://schemas.microsoft.com/office/drawing/2014/main" id="{A8FD3E16-EB6F-41EE-9014-40CC7659EC7E}"/>
              </a:ext>
            </a:extLst>
          </p:cNvPr>
          <p:cNvGraphicFramePr>
            <a:graphicFrameLocks/>
          </p:cNvGraphicFramePr>
          <p:nvPr>
            <p:extLst>
              <p:ext uri="{D42A27DB-BD31-4B8C-83A1-F6EECF244321}">
                <p14:modId xmlns:p14="http://schemas.microsoft.com/office/powerpoint/2010/main" val="593424142"/>
              </p:ext>
            </p:extLst>
          </p:nvPr>
        </p:nvGraphicFramePr>
        <p:xfrm>
          <a:off x="1126799" y="1853657"/>
          <a:ext cx="9938401" cy="4639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515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11535D94-2ABC-4D4E-9EF6-E6CF8FBEC9B9}"/>
              </a:ext>
            </a:extLst>
          </p:cNvPr>
          <p:cNvPicPr>
            <a:picLocks noChangeAspect="1"/>
          </p:cNvPicPr>
          <p:nvPr/>
        </p:nvPicPr>
        <p:blipFill rotWithShape="1">
          <a:blip r:embed="rId3"/>
          <a:srcRect l="2860"/>
          <a:stretch/>
        </p:blipFill>
        <p:spPr>
          <a:xfrm>
            <a:off x="6139546" y="2320556"/>
            <a:ext cx="6052453" cy="3292125"/>
          </a:xfrm>
          <a:prstGeom prst="rect">
            <a:avLst/>
          </a:prstGeom>
        </p:spPr>
      </p:pic>
      <p:sp>
        <p:nvSpPr>
          <p:cNvPr id="2" name="Title 1">
            <a:extLst>
              <a:ext uri="{FF2B5EF4-FFF2-40B4-BE49-F238E27FC236}">
                <a16:creationId xmlns:a16="http://schemas.microsoft.com/office/drawing/2014/main" id="{EC93FC4D-B3E4-45FD-A234-047EE76F484C}"/>
              </a:ext>
            </a:extLst>
          </p:cNvPr>
          <p:cNvSpPr>
            <a:spLocks noGrp="1"/>
          </p:cNvSpPr>
          <p:nvPr>
            <p:ph type="title" idx="4294967295"/>
          </p:nvPr>
        </p:nvSpPr>
        <p:spPr>
          <a:xfrm>
            <a:off x="547545" y="441781"/>
            <a:ext cx="10515600" cy="1325563"/>
          </a:xfrm>
        </p:spPr>
        <p:txBody>
          <a:bodyPr>
            <a:normAutofit/>
          </a:bodyPr>
          <a:lstStyle/>
          <a:p>
            <a:r>
              <a:rPr lang="en-US" sz="4400" dirty="0">
                <a:solidFill>
                  <a:schemeClr val="tx1"/>
                </a:solidFill>
              </a:rPr>
              <a:t>Start vs Peak Soil Moisture Percentile</a:t>
            </a:r>
          </a:p>
        </p:txBody>
      </p:sp>
      <p:cxnSp>
        <p:nvCxnSpPr>
          <p:cNvPr id="21" name="Straight Connector 20">
            <a:extLst>
              <a:ext uri="{FF2B5EF4-FFF2-40B4-BE49-F238E27FC236}">
                <a16:creationId xmlns:a16="http://schemas.microsoft.com/office/drawing/2014/main" id="{73187E59-259C-4684-B89E-C75F9EA4339C}"/>
              </a:ext>
            </a:extLst>
          </p:cNvPr>
          <p:cNvCxnSpPr>
            <a:cxnSpLocks/>
          </p:cNvCxnSpPr>
          <p:nvPr/>
        </p:nvCxnSpPr>
        <p:spPr>
          <a:xfrm>
            <a:off x="6667500" y="3774558"/>
            <a:ext cx="3461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1D8E4C-1B61-4ACE-AA76-62274BDD9BA4}"/>
              </a:ext>
            </a:extLst>
          </p:cNvPr>
          <p:cNvCxnSpPr>
            <a:cxnSpLocks/>
          </p:cNvCxnSpPr>
          <p:nvPr/>
        </p:nvCxnSpPr>
        <p:spPr>
          <a:xfrm>
            <a:off x="7811259" y="3156857"/>
            <a:ext cx="0" cy="18058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7831CEA-91A8-4A52-A5CB-4F0413A087A9}"/>
              </a:ext>
            </a:extLst>
          </p:cNvPr>
          <p:cNvPicPr>
            <a:picLocks noChangeAspect="1"/>
          </p:cNvPicPr>
          <p:nvPr/>
        </p:nvPicPr>
        <p:blipFill rotWithShape="1">
          <a:blip r:embed="rId4"/>
          <a:srcRect r="2479"/>
          <a:stretch/>
        </p:blipFill>
        <p:spPr>
          <a:xfrm>
            <a:off x="0" y="2320556"/>
            <a:ext cx="6052453" cy="3292125"/>
          </a:xfrm>
          <a:prstGeom prst="rect">
            <a:avLst/>
          </a:prstGeom>
        </p:spPr>
      </p:pic>
    </p:spTree>
    <p:extLst>
      <p:ext uri="{BB962C8B-B14F-4D97-AF65-F5344CB8AC3E}">
        <p14:creationId xmlns:p14="http://schemas.microsoft.com/office/powerpoint/2010/main" val="48490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44EA82D-0868-4404-BC3E-5E9ACCE86E02}"/>
              </a:ext>
            </a:extLst>
          </p:cNvPr>
          <p:cNvGraphicFramePr>
            <a:graphicFrameLocks/>
          </p:cNvGraphicFramePr>
          <p:nvPr>
            <p:extLst>
              <p:ext uri="{D42A27DB-BD31-4B8C-83A1-F6EECF244321}">
                <p14:modId xmlns:p14="http://schemas.microsoft.com/office/powerpoint/2010/main" val="1569744876"/>
              </p:ext>
            </p:extLst>
          </p:nvPr>
        </p:nvGraphicFramePr>
        <p:xfrm>
          <a:off x="163003" y="3349256"/>
          <a:ext cx="8092285" cy="3508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38C0FFD-D363-4CE6-811C-B187ECAD643A}"/>
              </a:ext>
            </a:extLst>
          </p:cNvPr>
          <p:cNvGraphicFramePr>
            <a:graphicFrameLocks/>
          </p:cNvGraphicFramePr>
          <p:nvPr>
            <p:extLst>
              <p:ext uri="{D42A27DB-BD31-4B8C-83A1-F6EECF244321}">
                <p14:modId xmlns:p14="http://schemas.microsoft.com/office/powerpoint/2010/main" val="2211260713"/>
              </p:ext>
            </p:extLst>
          </p:nvPr>
        </p:nvGraphicFramePr>
        <p:xfrm>
          <a:off x="163004" y="855925"/>
          <a:ext cx="8092285" cy="283888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a:extLst>
              <a:ext uri="{FF2B5EF4-FFF2-40B4-BE49-F238E27FC236}">
                <a16:creationId xmlns:a16="http://schemas.microsoft.com/office/drawing/2014/main" id="{0A7DEF84-0539-4309-9F7D-BCA135A5D05E}"/>
              </a:ext>
            </a:extLst>
          </p:cNvPr>
          <p:cNvCxnSpPr>
            <a:cxnSpLocks/>
          </p:cNvCxnSpPr>
          <p:nvPr/>
        </p:nvCxnSpPr>
        <p:spPr>
          <a:xfrm>
            <a:off x="249738" y="3772044"/>
            <a:ext cx="79637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9967D1E-B974-4873-8C86-EA29B370FEA5}"/>
              </a:ext>
            </a:extLst>
          </p:cNvPr>
          <p:cNvCxnSpPr>
            <a:cxnSpLocks/>
          </p:cNvCxnSpPr>
          <p:nvPr/>
        </p:nvCxnSpPr>
        <p:spPr>
          <a:xfrm>
            <a:off x="673268" y="5443871"/>
            <a:ext cx="746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8626AF-7D50-42D6-9E4D-57E6AE2F769F}"/>
              </a:ext>
            </a:extLst>
          </p:cNvPr>
          <p:cNvSpPr txBox="1"/>
          <p:nvPr/>
        </p:nvSpPr>
        <p:spPr>
          <a:xfrm>
            <a:off x="8681483" y="1557670"/>
            <a:ext cx="3306725" cy="4893647"/>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Widespread events have higher starting soil moisture percentile and higher peaks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100</a:t>
            </a:r>
            <a:r>
              <a:rPr lang="en-US" sz="2400" baseline="30000" dirty="0"/>
              <a:t>th</a:t>
            </a:r>
            <a:r>
              <a:rPr lang="en-US" sz="2400" dirty="0"/>
              <a:t> percentile was reached more often in the widespread events</a:t>
            </a:r>
          </a:p>
          <a:p>
            <a:pPr marL="285750" indent="-285750">
              <a:buFont typeface="Arial" panose="020B0604020202020204" pitchFamily="34" charset="0"/>
              <a:buChar char="•"/>
            </a:pPr>
            <a:endParaRPr lang="en-US" sz="2400" dirty="0"/>
          </a:p>
          <a:p>
            <a:endParaRPr lang="en-US" sz="2400" dirty="0"/>
          </a:p>
        </p:txBody>
      </p:sp>
      <p:sp>
        <p:nvSpPr>
          <p:cNvPr id="9" name="Title 1">
            <a:extLst>
              <a:ext uri="{FF2B5EF4-FFF2-40B4-BE49-F238E27FC236}">
                <a16:creationId xmlns:a16="http://schemas.microsoft.com/office/drawing/2014/main" id="{8C493933-F5C8-41D5-AB00-6614E98E8F91}"/>
              </a:ext>
            </a:extLst>
          </p:cNvPr>
          <p:cNvSpPr>
            <a:spLocks noGrp="1"/>
          </p:cNvSpPr>
          <p:nvPr>
            <p:ph type="title" idx="4294967295"/>
          </p:nvPr>
        </p:nvSpPr>
        <p:spPr>
          <a:xfrm>
            <a:off x="0" y="260297"/>
            <a:ext cx="11653284" cy="1272767"/>
          </a:xfrm>
        </p:spPr>
        <p:txBody>
          <a:bodyPr>
            <a:normAutofit fontScale="90000"/>
          </a:bodyPr>
          <a:lstStyle/>
          <a:p>
            <a:r>
              <a:rPr lang="en-US" sz="4900" dirty="0">
                <a:solidFill>
                  <a:schemeClr val="tx1"/>
                </a:solidFill>
              </a:rPr>
              <a:t>Peak Soil Moisture Percentiles (Column)</a:t>
            </a:r>
            <a:br>
              <a:rPr lang="en-US" dirty="0"/>
            </a:br>
            <a:endParaRPr lang="en-US" dirty="0"/>
          </a:p>
        </p:txBody>
      </p:sp>
      <p:cxnSp>
        <p:nvCxnSpPr>
          <p:cNvPr id="10" name="Straight Connector 9">
            <a:extLst>
              <a:ext uri="{FF2B5EF4-FFF2-40B4-BE49-F238E27FC236}">
                <a16:creationId xmlns:a16="http://schemas.microsoft.com/office/drawing/2014/main" id="{8CB94E06-3012-4389-A756-A89BF832D719}"/>
              </a:ext>
            </a:extLst>
          </p:cNvPr>
          <p:cNvCxnSpPr>
            <a:cxnSpLocks/>
          </p:cNvCxnSpPr>
          <p:nvPr/>
        </p:nvCxnSpPr>
        <p:spPr>
          <a:xfrm>
            <a:off x="673268" y="1752601"/>
            <a:ext cx="74640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3F1270-1E39-4F8E-8165-D5CB920BFC97}"/>
              </a:ext>
            </a:extLst>
          </p:cNvPr>
          <p:cNvCxnSpPr>
            <a:cxnSpLocks/>
          </p:cNvCxnSpPr>
          <p:nvPr/>
        </p:nvCxnSpPr>
        <p:spPr>
          <a:xfrm>
            <a:off x="673268" y="2560674"/>
            <a:ext cx="746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817CD14-21C3-4454-905F-4A5669AFC0AC}"/>
              </a:ext>
            </a:extLst>
          </p:cNvPr>
          <p:cNvCxnSpPr>
            <a:cxnSpLocks/>
          </p:cNvCxnSpPr>
          <p:nvPr/>
        </p:nvCxnSpPr>
        <p:spPr>
          <a:xfrm>
            <a:off x="673268" y="4674783"/>
            <a:ext cx="74640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3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BC4D599-5814-4675-8DBC-3DFB480C199A}"/>
              </a:ext>
            </a:extLst>
          </p:cNvPr>
          <p:cNvGraphicFramePr>
            <a:graphicFrameLocks/>
          </p:cNvGraphicFramePr>
          <p:nvPr>
            <p:extLst>
              <p:ext uri="{D42A27DB-BD31-4B8C-83A1-F6EECF244321}">
                <p14:modId xmlns:p14="http://schemas.microsoft.com/office/powerpoint/2010/main" val="3396412399"/>
              </p:ext>
            </p:extLst>
          </p:nvPr>
        </p:nvGraphicFramePr>
        <p:xfrm>
          <a:off x="186070" y="2118508"/>
          <a:ext cx="6082750" cy="27520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6EEB7E52-B98D-4319-8306-46917F321252}"/>
              </a:ext>
            </a:extLst>
          </p:cNvPr>
          <p:cNvGraphicFramePr>
            <a:graphicFrameLocks/>
          </p:cNvGraphicFramePr>
          <p:nvPr>
            <p:extLst>
              <p:ext uri="{D42A27DB-BD31-4B8C-83A1-F6EECF244321}">
                <p14:modId xmlns:p14="http://schemas.microsoft.com/office/powerpoint/2010/main" val="2461676738"/>
              </p:ext>
            </p:extLst>
          </p:nvPr>
        </p:nvGraphicFramePr>
        <p:xfrm>
          <a:off x="6554046" y="2116587"/>
          <a:ext cx="4370908" cy="2752024"/>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C93FC4D-B3E4-45FD-A234-047EE76F484C}"/>
              </a:ext>
            </a:extLst>
          </p:cNvPr>
          <p:cNvSpPr>
            <a:spLocks noGrp="1"/>
          </p:cNvSpPr>
          <p:nvPr>
            <p:ph type="title" idx="4294967295"/>
          </p:nvPr>
        </p:nvSpPr>
        <p:spPr>
          <a:xfrm>
            <a:off x="186070" y="499729"/>
            <a:ext cx="12159312" cy="1325563"/>
          </a:xfrm>
        </p:spPr>
        <p:txBody>
          <a:bodyPr>
            <a:noAutofit/>
          </a:bodyPr>
          <a:lstStyle/>
          <a:p>
            <a:r>
              <a:rPr lang="en-US" sz="4400" dirty="0">
                <a:solidFill>
                  <a:schemeClr val="tx1"/>
                </a:solidFill>
              </a:rPr>
              <a:t>Peak Soil Moisture Percentile vs Average Rainfall Rate</a:t>
            </a:r>
          </a:p>
        </p:txBody>
      </p:sp>
      <p:sp>
        <p:nvSpPr>
          <p:cNvPr id="7" name="Rectangle 6">
            <a:extLst>
              <a:ext uri="{FF2B5EF4-FFF2-40B4-BE49-F238E27FC236}">
                <a16:creationId xmlns:a16="http://schemas.microsoft.com/office/drawing/2014/main" id="{97AB4555-DDAC-4382-A890-02C5CFCCBAA8}"/>
              </a:ext>
            </a:extLst>
          </p:cNvPr>
          <p:cNvSpPr/>
          <p:nvPr/>
        </p:nvSpPr>
        <p:spPr>
          <a:xfrm>
            <a:off x="7378016" y="2923802"/>
            <a:ext cx="1361484" cy="377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2A1F2F-0540-427E-8E4A-6262EF126F38}"/>
              </a:ext>
            </a:extLst>
          </p:cNvPr>
          <p:cNvSpPr txBox="1"/>
          <p:nvPr/>
        </p:nvSpPr>
        <p:spPr>
          <a:xfrm>
            <a:off x="891860" y="4711186"/>
            <a:ext cx="10747731" cy="2677656"/>
          </a:xfrm>
          <a:prstGeom prst="rect">
            <a:avLst/>
          </a:prstGeom>
          <a:noFill/>
        </p:spPr>
        <p:txBody>
          <a:bodyPr wrap="square" rtlCol="0">
            <a:spAutoFit/>
          </a:bodyPr>
          <a:lstStyle/>
          <a:p>
            <a:pPr marL="342900" indent="-34290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Even low rainfall rates result in high peak soil moisture percentiles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Average rainfall rates have more of an effect on thunderstorm events than widespread events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11" name="Rectangle 10">
            <a:extLst>
              <a:ext uri="{FF2B5EF4-FFF2-40B4-BE49-F238E27FC236}">
                <a16:creationId xmlns:a16="http://schemas.microsoft.com/office/drawing/2014/main" id="{59CA248C-9272-439A-B267-E06954195A59}"/>
              </a:ext>
            </a:extLst>
          </p:cNvPr>
          <p:cNvSpPr/>
          <p:nvPr/>
        </p:nvSpPr>
        <p:spPr>
          <a:xfrm>
            <a:off x="1013444" y="2918232"/>
            <a:ext cx="2014870" cy="718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651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FD327ED-F67D-4FF0-AF63-48DED3F4E7FD}"/>
              </a:ext>
            </a:extLst>
          </p:cNvPr>
          <p:cNvGraphicFramePr>
            <a:graphicFrameLocks/>
          </p:cNvGraphicFramePr>
          <p:nvPr>
            <p:extLst>
              <p:ext uri="{D42A27DB-BD31-4B8C-83A1-F6EECF244321}">
                <p14:modId xmlns:p14="http://schemas.microsoft.com/office/powerpoint/2010/main" val="2976459343"/>
              </p:ext>
            </p:extLst>
          </p:nvPr>
        </p:nvGraphicFramePr>
        <p:xfrm>
          <a:off x="6094204" y="1843468"/>
          <a:ext cx="6006510" cy="41693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1B1B17D3-9ACF-4DF6-8962-2575CFA23A4D}"/>
              </a:ext>
            </a:extLst>
          </p:cNvPr>
          <p:cNvGraphicFramePr>
            <a:graphicFrameLocks/>
          </p:cNvGraphicFramePr>
          <p:nvPr>
            <p:extLst>
              <p:ext uri="{D42A27DB-BD31-4B8C-83A1-F6EECF244321}">
                <p14:modId xmlns:p14="http://schemas.microsoft.com/office/powerpoint/2010/main" val="3460226868"/>
              </p:ext>
            </p:extLst>
          </p:nvPr>
        </p:nvGraphicFramePr>
        <p:xfrm>
          <a:off x="91286" y="1843470"/>
          <a:ext cx="6154432" cy="416932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1647E7F6-8CFC-4597-BDF0-CCAB206E7A60}"/>
              </a:ext>
            </a:extLst>
          </p:cNvPr>
          <p:cNvSpPr>
            <a:spLocks noGrp="1"/>
          </p:cNvSpPr>
          <p:nvPr>
            <p:ph type="title" idx="4294967295"/>
          </p:nvPr>
        </p:nvSpPr>
        <p:spPr>
          <a:xfrm>
            <a:off x="164805" y="349177"/>
            <a:ext cx="11621386" cy="1325563"/>
          </a:xfrm>
        </p:spPr>
        <p:txBody>
          <a:bodyPr>
            <a:noAutofit/>
          </a:bodyPr>
          <a:lstStyle/>
          <a:p>
            <a:r>
              <a:rPr lang="en-US" sz="4400" dirty="0">
                <a:solidFill>
                  <a:schemeClr val="tx1"/>
                </a:solidFill>
              </a:rPr>
              <a:t>Peak Soil Moisture Percentile vs Total Rainfall</a:t>
            </a:r>
          </a:p>
        </p:txBody>
      </p:sp>
      <p:sp>
        <p:nvSpPr>
          <p:cNvPr id="3" name="Rectangle 2">
            <a:extLst>
              <a:ext uri="{FF2B5EF4-FFF2-40B4-BE49-F238E27FC236}">
                <a16:creationId xmlns:a16="http://schemas.microsoft.com/office/drawing/2014/main" id="{124E563B-13B4-4D8C-941A-3C79D02E3349}"/>
              </a:ext>
            </a:extLst>
          </p:cNvPr>
          <p:cNvSpPr/>
          <p:nvPr/>
        </p:nvSpPr>
        <p:spPr>
          <a:xfrm>
            <a:off x="8839597" y="2360428"/>
            <a:ext cx="644393" cy="3042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886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FC4D-B3E4-45FD-A234-047EE76F484C}"/>
              </a:ext>
            </a:extLst>
          </p:cNvPr>
          <p:cNvSpPr>
            <a:spLocks noGrp="1"/>
          </p:cNvSpPr>
          <p:nvPr>
            <p:ph type="title" idx="4294967295"/>
          </p:nvPr>
        </p:nvSpPr>
        <p:spPr>
          <a:xfrm>
            <a:off x="0" y="365125"/>
            <a:ext cx="10515600" cy="1325563"/>
          </a:xfrm>
        </p:spPr>
        <p:txBody>
          <a:bodyPr>
            <a:normAutofit/>
          </a:bodyPr>
          <a:lstStyle/>
          <a:p>
            <a:r>
              <a:rPr lang="en-US" sz="4400" dirty="0">
                <a:solidFill>
                  <a:schemeClr val="tx1"/>
                </a:solidFill>
              </a:rPr>
              <a:t>Soil Moisture Change vs Total Rainfall</a:t>
            </a:r>
          </a:p>
        </p:txBody>
      </p:sp>
      <p:graphicFrame>
        <p:nvGraphicFramePr>
          <p:cNvPr id="4" name="Chart 3">
            <a:extLst>
              <a:ext uri="{FF2B5EF4-FFF2-40B4-BE49-F238E27FC236}">
                <a16:creationId xmlns:a16="http://schemas.microsoft.com/office/drawing/2014/main" id="{D6FD179F-CF17-4686-A797-FDB594473B1D}"/>
              </a:ext>
            </a:extLst>
          </p:cNvPr>
          <p:cNvGraphicFramePr>
            <a:graphicFrameLocks/>
          </p:cNvGraphicFramePr>
          <p:nvPr>
            <p:extLst>
              <p:ext uri="{D42A27DB-BD31-4B8C-83A1-F6EECF244321}">
                <p14:modId xmlns:p14="http://schemas.microsoft.com/office/powerpoint/2010/main" val="3906256534"/>
              </p:ext>
            </p:extLst>
          </p:nvPr>
        </p:nvGraphicFramePr>
        <p:xfrm>
          <a:off x="145640" y="2052083"/>
          <a:ext cx="6021693" cy="3788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6BAEC04-8E1D-48C9-8665-B0E7303D48AE}"/>
              </a:ext>
            </a:extLst>
          </p:cNvPr>
          <p:cNvGraphicFramePr>
            <a:graphicFrameLocks/>
          </p:cNvGraphicFramePr>
          <p:nvPr>
            <p:extLst>
              <p:ext uri="{D42A27DB-BD31-4B8C-83A1-F6EECF244321}">
                <p14:modId xmlns:p14="http://schemas.microsoft.com/office/powerpoint/2010/main" val="1559643158"/>
              </p:ext>
            </p:extLst>
          </p:nvPr>
        </p:nvGraphicFramePr>
        <p:xfrm>
          <a:off x="6251825" y="2052083"/>
          <a:ext cx="5794535" cy="3788864"/>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0967D8D9-A0A9-442C-9632-033644973854}"/>
              </a:ext>
            </a:extLst>
          </p:cNvPr>
          <p:cNvSpPr/>
          <p:nvPr/>
        </p:nvSpPr>
        <p:spPr>
          <a:xfrm>
            <a:off x="909523" y="4261565"/>
            <a:ext cx="1278873" cy="847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318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map&#10;&#10;Description generated with very high confidence">
            <a:extLst>
              <a:ext uri="{FF2B5EF4-FFF2-40B4-BE49-F238E27FC236}">
                <a16:creationId xmlns:a16="http://schemas.microsoft.com/office/drawing/2014/main" id="{9EC3A039-D6B4-4087-B291-8B80077436CA}"/>
              </a:ext>
            </a:extLst>
          </p:cNvPr>
          <p:cNvPicPr>
            <a:picLocks noChangeAspect="1"/>
          </p:cNvPicPr>
          <p:nvPr/>
        </p:nvPicPr>
        <p:blipFill>
          <a:blip r:embed="rId3"/>
          <a:stretch>
            <a:fillRect/>
          </a:stretch>
        </p:blipFill>
        <p:spPr>
          <a:xfrm>
            <a:off x="1243189" y="1413135"/>
            <a:ext cx="9779803" cy="4999631"/>
          </a:xfrm>
          <a:prstGeom prst="rect">
            <a:avLst/>
          </a:prstGeom>
        </p:spPr>
      </p:pic>
      <p:sp>
        <p:nvSpPr>
          <p:cNvPr id="3" name="Title 1">
            <a:extLst>
              <a:ext uri="{FF2B5EF4-FFF2-40B4-BE49-F238E27FC236}">
                <a16:creationId xmlns:a16="http://schemas.microsoft.com/office/drawing/2014/main" id="{082649C2-3438-4683-9DF9-51536DB8CB1C}"/>
              </a:ext>
            </a:extLst>
          </p:cNvPr>
          <p:cNvSpPr txBox="1">
            <a:spLocks/>
          </p:cNvSpPr>
          <p:nvPr/>
        </p:nvSpPr>
        <p:spPr>
          <a:xfrm>
            <a:off x="875675" y="54001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Motivation</a:t>
            </a:r>
          </a:p>
        </p:txBody>
      </p:sp>
      <p:sp>
        <p:nvSpPr>
          <p:cNvPr id="5" name="Rectangle 4">
            <a:extLst>
              <a:ext uri="{FF2B5EF4-FFF2-40B4-BE49-F238E27FC236}">
                <a16:creationId xmlns:a16="http://schemas.microsoft.com/office/drawing/2014/main" id="{5D72B6C2-B1EF-477F-95EF-D744E6116B9D}"/>
              </a:ext>
            </a:extLst>
          </p:cNvPr>
          <p:cNvSpPr/>
          <p:nvPr/>
        </p:nvSpPr>
        <p:spPr>
          <a:xfrm>
            <a:off x="7827848" y="6500648"/>
            <a:ext cx="3195144" cy="27199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bg1"/>
                </a:solidFill>
              </a:rPr>
              <a:t>National Climate Association 2018</a:t>
            </a:r>
          </a:p>
        </p:txBody>
      </p:sp>
    </p:spTree>
    <p:extLst>
      <p:ext uri="{BB962C8B-B14F-4D97-AF65-F5344CB8AC3E}">
        <p14:creationId xmlns:p14="http://schemas.microsoft.com/office/powerpoint/2010/main" val="1692710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FC4D-B3E4-45FD-A234-047EE76F484C}"/>
              </a:ext>
            </a:extLst>
          </p:cNvPr>
          <p:cNvSpPr>
            <a:spLocks noGrp="1"/>
          </p:cNvSpPr>
          <p:nvPr>
            <p:ph type="title" idx="4294967295"/>
          </p:nvPr>
        </p:nvSpPr>
        <p:spPr>
          <a:xfrm>
            <a:off x="350875" y="235906"/>
            <a:ext cx="10515600" cy="1325563"/>
          </a:xfrm>
        </p:spPr>
        <p:txBody>
          <a:bodyPr>
            <a:noAutofit/>
          </a:bodyPr>
          <a:lstStyle/>
          <a:p>
            <a:r>
              <a:rPr lang="en-US" sz="4400" dirty="0">
                <a:solidFill>
                  <a:schemeClr val="tx1"/>
                </a:solidFill>
              </a:rPr>
              <a:t>Average Rainfall Rate vs Peak Soil Moisture Time</a:t>
            </a:r>
          </a:p>
        </p:txBody>
      </p:sp>
      <p:sp>
        <p:nvSpPr>
          <p:cNvPr id="3" name="TextBox 2">
            <a:extLst>
              <a:ext uri="{FF2B5EF4-FFF2-40B4-BE49-F238E27FC236}">
                <a16:creationId xmlns:a16="http://schemas.microsoft.com/office/drawing/2014/main" id="{47AA1A5A-40DD-4B5F-8E46-AC96B3019507}"/>
              </a:ext>
            </a:extLst>
          </p:cNvPr>
          <p:cNvSpPr txBox="1"/>
          <p:nvPr/>
        </p:nvSpPr>
        <p:spPr>
          <a:xfrm>
            <a:off x="559671" y="2186164"/>
            <a:ext cx="5430001"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Outliers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Thunderstorm (3.54 in/</a:t>
            </a:r>
            <a:r>
              <a:rPr lang="en-US" sz="2400" dirty="0" err="1">
                <a:latin typeface="Arial" panose="020B0604020202020204" pitchFamily="34" charset="0"/>
                <a:cs typeface="Arial" panose="020B0604020202020204" pitchFamily="34" charset="0"/>
              </a:rPr>
              <a:t>hr</a:t>
            </a:r>
            <a:r>
              <a:rPr lang="en-US" sz="2400" dirty="0">
                <a:latin typeface="Arial" panose="020B0604020202020204" pitchFamily="34" charset="0"/>
                <a:cs typeface="Arial" panose="020B0604020202020204" pitchFamily="34" charset="0"/>
              </a:rPr>
              <a:t>, 0.5 </a:t>
            </a:r>
            <a:r>
              <a:rPr lang="en-US" sz="2400" dirty="0" err="1">
                <a:latin typeface="Arial" panose="020B0604020202020204" pitchFamily="34" charset="0"/>
                <a:cs typeface="Arial" panose="020B0604020202020204" pitchFamily="34" charset="0"/>
              </a:rPr>
              <a:t>hr</a:t>
            </a:r>
            <a:r>
              <a:rPr lang="en-US" sz="2400" dirty="0">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Widespread (0.05 in/</a:t>
            </a:r>
            <a:r>
              <a:rPr lang="en-US" sz="2400" dirty="0" err="1">
                <a:latin typeface="Arial" panose="020B0604020202020204" pitchFamily="34" charset="0"/>
                <a:cs typeface="Arial" panose="020B0604020202020204" pitchFamily="34" charset="0"/>
              </a:rPr>
              <a:t>hr</a:t>
            </a:r>
            <a:r>
              <a:rPr lang="en-US" sz="2400" dirty="0">
                <a:latin typeface="Arial" panose="020B0604020202020204" pitchFamily="34" charset="0"/>
                <a:cs typeface="Arial" panose="020B0604020202020204" pitchFamily="34" charset="0"/>
              </a:rPr>
              <a:t>, 19 </a:t>
            </a:r>
            <a:r>
              <a:rPr lang="en-US" sz="2400" dirty="0" err="1">
                <a:latin typeface="Arial" panose="020B0604020202020204" pitchFamily="34" charset="0"/>
                <a:cs typeface="Arial" panose="020B0604020202020204" pitchFamily="34" charset="0"/>
              </a:rPr>
              <a:t>hr</a:t>
            </a:r>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Thunderstorm events reach their peak soil moisture percentile quicker than widespread events due to higher average rainfall rate</a:t>
            </a:r>
            <a:endParaRPr lang="en-US" sz="2400" dirty="0"/>
          </a:p>
          <a:p>
            <a:pPr marL="342900" indent="-342900">
              <a:buFont typeface="Arial" panose="020B0604020202020204" pitchFamily="34" charset="0"/>
              <a:buChar char="•"/>
            </a:pPr>
            <a:endParaRPr lang="en-US" sz="2400" dirty="0"/>
          </a:p>
        </p:txBody>
      </p:sp>
      <p:graphicFrame>
        <p:nvGraphicFramePr>
          <p:cNvPr id="10" name="Chart 9">
            <a:extLst>
              <a:ext uri="{FF2B5EF4-FFF2-40B4-BE49-F238E27FC236}">
                <a16:creationId xmlns:a16="http://schemas.microsoft.com/office/drawing/2014/main" id="{B695E6F3-2236-49EE-8F0E-AEED658DAFC3}"/>
              </a:ext>
            </a:extLst>
          </p:cNvPr>
          <p:cNvGraphicFramePr>
            <a:graphicFrameLocks/>
          </p:cNvGraphicFramePr>
          <p:nvPr>
            <p:extLst>
              <p:ext uri="{D42A27DB-BD31-4B8C-83A1-F6EECF244321}">
                <p14:modId xmlns:p14="http://schemas.microsoft.com/office/powerpoint/2010/main" val="3651357730"/>
              </p:ext>
            </p:extLst>
          </p:nvPr>
        </p:nvGraphicFramePr>
        <p:xfrm>
          <a:off x="6095999" y="995985"/>
          <a:ext cx="6226705" cy="29628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4723B55B-A396-4027-9CCA-6C86E313F6A3}"/>
              </a:ext>
            </a:extLst>
          </p:cNvPr>
          <p:cNvGraphicFramePr>
            <a:graphicFrameLocks/>
          </p:cNvGraphicFramePr>
          <p:nvPr>
            <p:extLst>
              <p:ext uri="{D42A27DB-BD31-4B8C-83A1-F6EECF244321}">
                <p14:modId xmlns:p14="http://schemas.microsoft.com/office/powerpoint/2010/main" val="1702431564"/>
              </p:ext>
            </p:extLst>
          </p:nvPr>
        </p:nvGraphicFramePr>
        <p:xfrm>
          <a:off x="6095998" y="3676212"/>
          <a:ext cx="6226705" cy="307280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13">
            <a:extLst>
              <a:ext uri="{FF2B5EF4-FFF2-40B4-BE49-F238E27FC236}">
                <a16:creationId xmlns:a16="http://schemas.microsoft.com/office/drawing/2014/main" id="{2A37AE59-7B99-490F-A244-8A81B456E864}"/>
              </a:ext>
            </a:extLst>
          </p:cNvPr>
          <p:cNvSpPr txBox="1"/>
          <p:nvPr/>
        </p:nvSpPr>
        <p:spPr>
          <a:xfrm>
            <a:off x="10596566" y="6310871"/>
            <a:ext cx="1595434" cy="438149"/>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Orange indicates pea</a:t>
            </a:r>
            <a:r>
              <a:rPr lang="en-US" sz="1100" baseline="0" dirty="0"/>
              <a:t>k after rainfall ended</a:t>
            </a:r>
            <a:endParaRPr lang="en-US" sz="1100" dirty="0"/>
          </a:p>
        </p:txBody>
      </p:sp>
    </p:spTree>
    <p:extLst>
      <p:ext uri="{BB962C8B-B14F-4D97-AF65-F5344CB8AC3E}">
        <p14:creationId xmlns:p14="http://schemas.microsoft.com/office/powerpoint/2010/main" val="3401553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FC4D-B3E4-45FD-A234-047EE76F484C}"/>
              </a:ext>
            </a:extLst>
          </p:cNvPr>
          <p:cNvSpPr>
            <a:spLocks noGrp="1"/>
          </p:cNvSpPr>
          <p:nvPr>
            <p:ph type="title" idx="4294967295"/>
          </p:nvPr>
        </p:nvSpPr>
        <p:spPr>
          <a:xfrm>
            <a:off x="0" y="-421684"/>
            <a:ext cx="10515600" cy="1325563"/>
          </a:xfrm>
        </p:spPr>
        <p:txBody>
          <a:bodyPr>
            <a:normAutofit/>
          </a:bodyPr>
          <a:lstStyle/>
          <a:p>
            <a:r>
              <a:rPr lang="en-US" sz="4400" dirty="0">
                <a:solidFill>
                  <a:schemeClr val="tx1"/>
                </a:solidFill>
              </a:rPr>
              <a:t>Total Rainfall vs Peak Soil Moisture Time</a:t>
            </a:r>
          </a:p>
        </p:txBody>
      </p:sp>
      <p:sp>
        <p:nvSpPr>
          <p:cNvPr id="3" name="TextBox 2">
            <a:extLst>
              <a:ext uri="{FF2B5EF4-FFF2-40B4-BE49-F238E27FC236}">
                <a16:creationId xmlns:a16="http://schemas.microsoft.com/office/drawing/2014/main" id="{3C9D0CEC-8BD6-4475-9661-A1865BCBECC7}"/>
              </a:ext>
            </a:extLst>
          </p:cNvPr>
          <p:cNvSpPr txBox="1"/>
          <p:nvPr/>
        </p:nvSpPr>
        <p:spPr>
          <a:xfrm>
            <a:off x="888554" y="5361468"/>
            <a:ext cx="1049641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Even with lower rainfall amounts, thunderstorm events reach their peak quicker than widespread events. </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Likely due to the higher average rainfall rates</a:t>
            </a:r>
          </a:p>
        </p:txBody>
      </p:sp>
      <p:graphicFrame>
        <p:nvGraphicFramePr>
          <p:cNvPr id="8" name="Chart 7">
            <a:extLst>
              <a:ext uri="{FF2B5EF4-FFF2-40B4-BE49-F238E27FC236}">
                <a16:creationId xmlns:a16="http://schemas.microsoft.com/office/drawing/2014/main" id="{70F59BC9-FBB2-4571-8CBD-F2B097B45C27}"/>
              </a:ext>
            </a:extLst>
          </p:cNvPr>
          <p:cNvGraphicFramePr>
            <a:graphicFrameLocks/>
          </p:cNvGraphicFramePr>
          <p:nvPr>
            <p:extLst>
              <p:ext uri="{D42A27DB-BD31-4B8C-83A1-F6EECF244321}">
                <p14:modId xmlns:p14="http://schemas.microsoft.com/office/powerpoint/2010/main" val="3183205134"/>
              </p:ext>
            </p:extLst>
          </p:nvPr>
        </p:nvGraphicFramePr>
        <p:xfrm>
          <a:off x="62191" y="1435811"/>
          <a:ext cx="6074570" cy="3463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42664E9B-7C21-4046-8E31-26126C637DB6}"/>
              </a:ext>
            </a:extLst>
          </p:cNvPr>
          <p:cNvGraphicFramePr>
            <a:graphicFrameLocks/>
          </p:cNvGraphicFramePr>
          <p:nvPr>
            <p:extLst>
              <p:ext uri="{D42A27DB-BD31-4B8C-83A1-F6EECF244321}">
                <p14:modId xmlns:p14="http://schemas.microsoft.com/office/powerpoint/2010/main" val="545708982"/>
              </p:ext>
            </p:extLst>
          </p:nvPr>
        </p:nvGraphicFramePr>
        <p:xfrm>
          <a:off x="6136761" y="1435811"/>
          <a:ext cx="5993047" cy="346350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13">
            <a:extLst>
              <a:ext uri="{FF2B5EF4-FFF2-40B4-BE49-F238E27FC236}">
                <a16:creationId xmlns:a16="http://schemas.microsoft.com/office/drawing/2014/main" id="{6E4B509F-A3FF-4B19-A06E-722E47E46FD0}"/>
              </a:ext>
            </a:extLst>
          </p:cNvPr>
          <p:cNvSpPr txBox="1"/>
          <p:nvPr/>
        </p:nvSpPr>
        <p:spPr>
          <a:xfrm>
            <a:off x="10558078" y="4941482"/>
            <a:ext cx="1571730" cy="419986"/>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Orange indicates pea</a:t>
            </a:r>
            <a:r>
              <a:rPr lang="en-US" sz="1100" baseline="0" dirty="0"/>
              <a:t>k after rainfall </a:t>
            </a:r>
            <a:r>
              <a:rPr lang="en-US" dirty="0"/>
              <a:t>ended</a:t>
            </a:r>
            <a:endParaRPr lang="en-US" sz="1100" dirty="0"/>
          </a:p>
        </p:txBody>
      </p:sp>
    </p:spTree>
    <p:extLst>
      <p:ext uri="{BB962C8B-B14F-4D97-AF65-F5344CB8AC3E}">
        <p14:creationId xmlns:p14="http://schemas.microsoft.com/office/powerpoint/2010/main" val="607394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707801" y="1904311"/>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87BE8BB8-7C43-4B81-A724-E72BA329F14A}"/>
              </a:ext>
            </a:extLst>
          </p:cNvPr>
          <p:cNvSpPr txBox="1">
            <a:spLocks/>
          </p:cNvSpPr>
          <p:nvPr/>
        </p:nvSpPr>
        <p:spPr>
          <a:xfrm>
            <a:off x="350875" y="235906"/>
            <a:ext cx="10515600" cy="940485"/>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Arial" panose="020B0604020202020204" pitchFamily="34" charset="0"/>
                <a:ea typeface="+mj-ea"/>
                <a:cs typeface="+mj-cs"/>
              </a:defRPr>
            </a:lvl1pPr>
          </a:lstStyle>
          <a:p>
            <a:r>
              <a:rPr lang="en-US" sz="4400" dirty="0">
                <a:solidFill>
                  <a:schemeClr val="tx1"/>
                </a:solidFill>
              </a:rPr>
              <a:t>5 cm Soil Type</a:t>
            </a:r>
          </a:p>
        </p:txBody>
      </p:sp>
      <p:sp>
        <p:nvSpPr>
          <p:cNvPr id="2" name="TextBox 1">
            <a:extLst>
              <a:ext uri="{FF2B5EF4-FFF2-40B4-BE49-F238E27FC236}">
                <a16:creationId xmlns:a16="http://schemas.microsoft.com/office/drawing/2014/main" id="{5DA6D4F9-877B-4DE3-903A-2A570752AA37}"/>
              </a:ext>
            </a:extLst>
          </p:cNvPr>
          <p:cNvSpPr txBox="1"/>
          <p:nvPr/>
        </p:nvSpPr>
        <p:spPr>
          <a:xfrm>
            <a:off x="252573" y="2258509"/>
            <a:ext cx="3315935" cy="230832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5 different types</a:t>
            </a:r>
          </a:p>
          <a:p>
            <a:pPr marL="457200" indent="-457200">
              <a:buFont typeface="+mj-lt"/>
              <a:buAutoNum type="arabicPeriod"/>
            </a:pPr>
            <a:r>
              <a:rPr lang="en-US" sz="2400" dirty="0">
                <a:latin typeface="Arial" panose="020B0604020202020204" pitchFamily="34" charset="0"/>
                <a:cs typeface="Arial" panose="020B0604020202020204" pitchFamily="34" charset="0"/>
              </a:rPr>
              <a:t>Clay</a:t>
            </a:r>
          </a:p>
          <a:p>
            <a:pPr marL="457200" indent="-457200">
              <a:buFont typeface="+mj-lt"/>
              <a:buAutoNum type="arabicPeriod"/>
            </a:pPr>
            <a:r>
              <a:rPr lang="en-US" sz="2400" dirty="0">
                <a:latin typeface="Arial" panose="020B0604020202020204" pitchFamily="34" charset="0"/>
                <a:cs typeface="Arial" panose="020B0604020202020204" pitchFamily="34" charset="0"/>
              </a:rPr>
              <a:t>Loam</a:t>
            </a:r>
          </a:p>
          <a:p>
            <a:pPr marL="457200" indent="-457200">
              <a:buFont typeface="+mj-lt"/>
              <a:buAutoNum type="arabicPeriod"/>
            </a:pPr>
            <a:r>
              <a:rPr lang="en-US" sz="2400" dirty="0">
                <a:latin typeface="Arial" panose="020B0604020202020204" pitchFamily="34" charset="0"/>
                <a:cs typeface="Arial" panose="020B0604020202020204" pitchFamily="34" charset="0"/>
              </a:rPr>
              <a:t>Loamy Sand</a:t>
            </a:r>
          </a:p>
          <a:p>
            <a:pPr marL="457200" indent="-457200">
              <a:buFont typeface="+mj-lt"/>
              <a:buAutoNum type="arabicPeriod"/>
            </a:pPr>
            <a:r>
              <a:rPr lang="en-US" sz="2400" dirty="0">
                <a:latin typeface="Arial" panose="020B0604020202020204" pitchFamily="34" charset="0"/>
                <a:cs typeface="Arial" panose="020B0604020202020204" pitchFamily="34" charset="0"/>
              </a:rPr>
              <a:t>Sandy Loam</a:t>
            </a:r>
          </a:p>
          <a:p>
            <a:pPr marL="457200" indent="-457200">
              <a:buFont typeface="+mj-lt"/>
              <a:buAutoNum type="arabicPeriod"/>
            </a:pPr>
            <a:r>
              <a:rPr lang="en-US" sz="2400" dirty="0">
                <a:latin typeface="Arial" panose="020B0604020202020204" pitchFamily="34" charset="0"/>
                <a:cs typeface="Arial" panose="020B0604020202020204" pitchFamily="34" charset="0"/>
              </a:rPr>
              <a:t>Silt Loam</a:t>
            </a:r>
          </a:p>
        </p:txBody>
      </p:sp>
      <p:sp>
        <p:nvSpPr>
          <p:cNvPr id="3" name="TextBox 2">
            <a:extLst>
              <a:ext uri="{FF2B5EF4-FFF2-40B4-BE49-F238E27FC236}">
                <a16:creationId xmlns:a16="http://schemas.microsoft.com/office/drawing/2014/main" id="{93F105A9-CE39-4014-A6C0-68EF870DBE91}"/>
              </a:ext>
            </a:extLst>
          </p:cNvPr>
          <p:cNvSpPr txBox="1"/>
          <p:nvPr/>
        </p:nvSpPr>
        <p:spPr>
          <a:xfrm>
            <a:off x="422095" y="5509011"/>
            <a:ext cx="3692705"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Not enough data</a:t>
            </a:r>
          </a:p>
        </p:txBody>
      </p:sp>
      <p:pic>
        <p:nvPicPr>
          <p:cNvPr id="10" name="Picture 9">
            <a:extLst>
              <a:ext uri="{FF2B5EF4-FFF2-40B4-BE49-F238E27FC236}">
                <a16:creationId xmlns:a16="http://schemas.microsoft.com/office/drawing/2014/main" id="{BFDAE979-A5C9-437D-AFDC-542E142211B2}"/>
              </a:ext>
            </a:extLst>
          </p:cNvPr>
          <p:cNvPicPr>
            <a:picLocks noChangeAspect="1"/>
          </p:cNvPicPr>
          <p:nvPr/>
        </p:nvPicPr>
        <p:blipFill>
          <a:blip r:embed="rId3"/>
          <a:stretch>
            <a:fillRect/>
          </a:stretch>
        </p:blipFill>
        <p:spPr>
          <a:xfrm>
            <a:off x="2690812" y="1711739"/>
            <a:ext cx="9421014" cy="3401863"/>
          </a:xfrm>
          <a:prstGeom prst="rect">
            <a:avLst/>
          </a:prstGeom>
        </p:spPr>
      </p:pic>
    </p:spTree>
    <p:extLst>
      <p:ext uri="{BB962C8B-B14F-4D97-AF65-F5344CB8AC3E}">
        <p14:creationId xmlns:p14="http://schemas.microsoft.com/office/powerpoint/2010/main" val="395632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Conclusions</a:t>
            </a: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The soil moisture does not have to reach the 100</a:t>
            </a:r>
            <a:r>
              <a:rPr lang="en-US" sz="2600" baseline="30000" dirty="0">
                <a:latin typeface="Arial" panose="020B0604020202020204" pitchFamily="34" charset="0"/>
                <a:cs typeface="Arial" panose="020B0604020202020204" pitchFamily="34" charset="0"/>
              </a:rPr>
              <a:t>th</a:t>
            </a:r>
            <a:r>
              <a:rPr lang="en-US" sz="2600" dirty="0">
                <a:latin typeface="Arial" panose="020B0604020202020204" pitchFamily="34" charset="0"/>
                <a:cs typeface="Arial" panose="020B0604020202020204" pitchFamily="34" charset="0"/>
              </a:rPr>
              <a:t> percentile for flash flooding to occur</a:t>
            </a:r>
          </a:p>
          <a:p>
            <a:r>
              <a:rPr lang="en-US" sz="2600" dirty="0">
                <a:latin typeface="Arial" panose="020B0604020202020204" pitchFamily="34" charset="0"/>
                <a:cs typeface="Arial" panose="020B0604020202020204" pitchFamily="34" charset="0"/>
              </a:rPr>
              <a:t>Widespread events have higher soil moisture peak percentiles than thunderstorm events</a:t>
            </a:r>
          </a:p>
          <a:p>
            <a:r>
              <a:rPr lang="en-US" sz="2600" dirty="0">
                <a:latin typeface="Arial" panose="020B0604020202020204" pitchFamily="34" charset="0"/>
                <a:cs typeface="Arial" panose="020B0604020202020204" pitchFamily="34" charset="0"/>
              </a:rPr>
              <a:t>Widespread events have a greater change in soil moisture percentile than thunderstorm events and typically start off at the 40</a:t>
            </a:r>
            <a:r>
              <a:rPr lang="en-US" sz="2600" baseline="30000" dirty="0">
                <a:latin typeface="Arial" panose="020B0604020202020204" pitchFamily="34" charset="0"/>
                <a:cs typeface="Arial" panose="020B0604020202020204" pitchFamily="34" charset="0"/>
              </a:rPr>
              <a:t>th</a:t>
            </a:r>
            <a:r>
              <a:rPr lang="en-US" sz="2600" dirty="0">
                <a:latin typeface="Arial" panose="020B0604020202020204" pitchFamily="34" charset="0"/>
                <a:cs typeface="Arial" panose="020B0604020202020204" pitchFamily="34" charset="0"/>
              </a:rPr>
              <a:t> percentile or greater. </a:t>
            </a:r>
          </a:p>
          <a:p>
            <a:r>
              <a:rPr lang="en-US" sz="2600" dirty="0">
                <a:latin typeface="Arial" panose="020B0604020202020204" pitchFamily="34" charset="0"/>
                <a:cs typeface="Arial" panose="020B0604020202020204" pitchFamily="34" charset="0"/>
              </a:rPr>
              <a:t>It takes less rainfall (about 1”) for the soil moisture to reach the 100</a:t>
            </a:r>
            <a:r>
              <a:rPr lang="en-US" sz="2600" baseline="30000" dirty="0">
                <a:latin typeface="Arial" panose="020B0604020202020204" pitchFamily="34" charset="0"/>
                <a:cs typeface="Arial" panose="020B0604020202020204" pitchFamily="34" charset="0"/>
              </a:rPr>
              <a:t>th</a:t>
            </a:r>
            <a:r>
              <a:rPr lang="en-US" sz="2600" dirty="0">
                <a:latin typeface="Arial" panose="020B0604020202020204" pitchFamily="34" charset="0"/>
                <a:cs typeface="Arial" panose="020B0604020202020204" pitchFamily="34" charset="0"/>
              </a:rPr>
              <a:t> percentile for thunderstorm events, (1.7” for widespread events)</a:t>
            </a:r>
          </a:p>
          <a:p>
            <a:r>
              <a:rPr lang="en-US" sz="2600" dirty="0">
                <a:latin typeface="Arial" panose="020B0604020202020204" pitchFamily="34" charset="0"/>
                <a:cs typeface="Arial" panose="020B0604020202020204" pitchFamily="34" charset="0"/>
              </a:rPr>
              <a:t>Thunderstorms reach their peak soil moisture quicker than widespread events</a:t>
            </a:r>
          </a:p>
          <a:p>
            <a:r>
              <a:rPr lang="en-US" sz="2600" dirty="0">
                <a:latin typeface="Arial" panose="020B0604020202020204" pitchFamily="34" charset="0"/>
                <a:cs typeface="Arial" panose="020B0604020202020204" pitchFamily="34" charset="0"/>
              </a:rPr>
              <a:t>Need more data to make valid conclusions on soil type</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966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578031" y="976575"/>
            <a:ext cx="4071025"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Future Work</a:t>
            </a: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A9EBAF97-68EB-4D08-B721-2AE73D6E39FC}"/>
              </a:ext>
            </a:extLst>
          </p:cNvPr>
          <p:cNvSpPr txBox="1">
            <a:spLocks/>
          </p:cNvSpPr>
          <p:nvPr/>
        </p:nvSpPr>
        <p:spPr>
          <a:xfrm>
            <a:off x="990600" y="20155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View which Flash Flood Warnings were verified and compare non-verified events to verified events</a:t>
            </a:r>
          </a:p>
          <a:p>
            <a:r>
              <a:rPr lang="en-US" sz="2600" dirty="0">
                <a:latin typeface="Arial" panose="020B0604020202020204" pitchFamily="34" charset="0"/>
                <a:cs typeface="Arial" panose="020B0604020202020204" pitchFamily="34" charset="0"/>
              </a:rPr>
              <a:t>Calculate and use the instantaneous rainfall rate rather than the average rainfall rate  </a:t>
            </a:r>
          </a:p>
          <a:p>
            <a:r>
              <a:rPr lang="en-US" sz="2600" dirty="0">
                <a:latin typeface="Arial" panose="020B0604020202020204" pitchFamily="34" charset="0"/>
                <a:cs typeface="Arial" panose="020B0604020202020204" pitchFamily="34" charset="0"/>
              </a:rPr>
              <a:t>Take an in depth look at soil type</a:t>
            </a:r>
          </a:p>
          <a:p>
            <a:r>
              <a:rPr lang="en-US" sz="2600" dirty="0">
                <a:latin typeface="Arial" panose="020B0604020202020204" pitchFamily="34" charset="0"/>
                <a:cs typeface="Arial" panose="020B0604020202020204" pitchFamily="34" charset="0"/>
              </a:rPr>
              <a:t>Look at other atmospheric variables and their relationship on soil moisture (i.e. Precipitable Water)</a:t>
            </a:r>
          </a:p>
          <a:p>
            <a:endParaRPr lang="en-US" sz="26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587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4753235" y="3094138"/>
            <a:ext cx="2648054" cy="66972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31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958175" y="1196613"/>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186D9DF-3128-4F33-ACEB-2789C16B69FA}"/>
              </a:ext>
            </a:extLst>
          </p:cNvPr>
          <p:cNvPicPr>
            <a:picLocks noChangeAspect="1"/>
          </p:cNvPicPr>
          <p:nvPr/>
        </p:nvPicPr>
        <p:blipFill>
          <a:blip r:embed="rId3"/>
          <a:stretch>
            <a:fillRect/>
          </a:stretch>
        </p:blipFill>
        <p:spPr>
          <a:xfrm>
            <a:off x="1581520" y="2124933"/>
            <a:ext cx="9028959" cy="4005419"/>
          </a:xfrm>
          <a:prstGeom prst="rect">
            <a:avLst/>
          </a:prstGeom>
        </p:spPr>
      </p:pic>
    </p:spTree>
    <p:extLst>
      <p:ext uri="{BB962C8B-B14F-4D97-AF65-F5344CB8AC3E}">
        <p14:creationId xmlns:p14="http://schemas.microsoft.com/office/powerpoint/2010/main" val="1094917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958175" y="1196613"/>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CDB9822-01A1-4EA0-9803-E0809B4FA846}"/>
              </a:ext>
            </a:extLst>
          </p:cNvPr>
          <p:cNvPicPr>
            <a:picLocks noChangeAspect="1"/>
          </p:cNvPicPr>
          <p:nvPr/>
        </p:nvPicPr>
        <p:blipFill>
          <a:blip r:embed="rId3"/>
          <a:stretch>
            <a:fillRect/>
          </a:stretch>
        </p:blipFill>
        <p:spPr>
          <a:xfrm>
            <a:off x="2020022" y="2067200"/>
            <a:ext cx="8114479" cy="3743268"/>
          </a:xfrm>
          <a:prstGeom prst="rect">
            <a:avLst/>
          </a:prstGeom>
        </p:spPr>
      </p:pic>
    </p:spTree>
    <p:extLst>
      <p:ext uri="{BB962C8B-B14F-4D97-AF65-F5344CB8AC3E}">
        <p14:creationId xmlns:p14="http://schemas.microsoft.com/office/powerpoint/2010/main" val="2376489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958175" y="1196613"/>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98F6619-F547-48CC-94EA-ECB312C372F1}"/>
              </a:ext>
            </a:extLst>
          </p:cNvPr>
          <p:cNvPicPr>
            <a:picLocks noChangeAspect="1"/>
          </p:cNvPicPr>
          <p:nvPr/>
        </p:nvPicPr>
        <p:blipFill>
          <a:blip r:embed="rId3"/>
          <a:stretch>
            <a:fillRect/>
          </a:stretch>
        </p:blipFill>
        <p:spPr>
          <a:xfrm>
            <a:off x="6012872" y="2086507"/>
            <a:ext cx="5950203" cy="3328704"/>
          </a:xfrm>
          <a:prstGeom prst="rect">
            <a:avLst/>
          </a:prstGeom>
        </p:spPr>
      </p:pic>
      <p:pic>
        <p:nvPicPr>
          <p:cNvPr id="8" name="Picture 7">
            <a:extLst>
              <a:ext uri="{FF2B5EF4-FFF2-40B4-BE49-F238E27FC236}">
                <a16:creationId xmlns:a16="http://schemas.microsoft.com/office/drawing/2014/main" id="{3671E2C3-38CB-4BD2-B608-F16A3EA3C736}"/>
              </a:ext>
            </a:extLst>
          </p:cNvPr>
          <p:cNvPicPr>
            <a:picLocks noChangeAspect="1"/>
          </p:cNvPicPr>
          <p:nvPr/>
        </p:nvPicPr>
        <p:blipFill>
          <a:blip r:embed="rId4"/>
          <a:stretch>
            <a:fillRect/>
          </a:stretch>
        </p:blipFill>
        <p:spPr>
          <a:xfrm>
            <a:off x="145798" y="2086507"/>
            <a:ext cx="5807777" cy="3328704"/>
          </a:xfrm>
          <a:prstGeom prst="rect">
            <a:avLst/>
          </a:prstGeom>
        </p:spPr>
      </p:pic>
    </p:spTree>
    <p:extLst>
      <p:ext uri="{BB962C8B-B14F-4D97-AF65-F5344CB8AC3E}">
        <p14:creationId xmlns:p14="http://schemas.microsoft.com/office/powerpoint/2010/main" val="1755372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958175" y="1196613"/>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3282BD8-2657-4B7A-82C9-41EE4BD8FA7C}"/>
              </a:ext>
            </a:extLst>
          </p:cNvPr>
          <p:cNvPicPr>
            <a:picLocks noChangeAspect="1"/>
          </p:cNvPicPr>
          <p:nvPr/>
        </p:nvPicPr>
        <p:blipFill>
          <a:blip r:embed="rId3"/>
          <a:stretch>
            <a:fillRect/>
          </a:stretch>
        </p:blipFill>
        <p:spPr>
          <a:xfrm>
            <a:off x="0" y="2215581"/>
            <a:ext cx="6157494" cy="3310415"/>
          </a:xfrm>
          <a:prstGeom prst="rect">
            <a:avLst/>
          </a:prstGeom>
        </p:spPr>
      </p:pic>
      <p:pic>
        <p:nvPicPr>
          <p:cNvPr id="3" name="Picture 2">
            <a:extLst>
              <a:ext uri="{FF2B5EF4-FFF2-40B4-BE49-F238E27FC236}">
                <a16:creationId xmlns:a16="http://schemas.microsoft.com/office/drawing/2014/main" id="{B5763CBB-CA77-46E6-9699-E95FF0E5B251}"/>
              </a:ext>
            </a:extLst>
          </p:cNvPr>
          <p:cNvPicPr>
            <a:picLocks noChangeAspect="1"/>
          </p:cNvPicPr>
          <p:nvPr/>
        </p:nvPicPr>
        <p:blipFill>
          <a:blip r:embed="rId4"/>
          <a:stretch>
            <a:fillRect/>
          </a:stretch>
        </p:blipFill>
        <p:spPr>
          <a:xfrm>
            <a:off x="6157494" y="2212277"/>
            <a:ext cx="6034506" cy="3313719"/>
          </a:xfrm>
          <a:prstGeom prst="rect">
            <a:avLst/>
          </a:prstGeom>
        </p:spPr>
      </p:pic>
    </p:spTree>
    <p:extLst>
      <p:ext uri="{BB962C8B-B14F-4D97-AF65-F5344CB8AC3E}">
        <p14:creationId xmlns:p14="http://schemas.microsoft.com/office/powerpoint/2010/main" val="381656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74C14875-4225-4C58-AE82-DE64CA7AEEBC}"/>
              </a:ext>
            </a:extLst>
          </p:cNvPr>
          <p:cNvPicPr>
            <a:picLocks noChangeAspect="1"/>
          </p:cNvPicPr>
          <p:nvPr/>
        </p:nvPicPr>
        <p:blipFill rotWithShape="1">
          <a:blip r:embed="rId3"/>
          <a:srcRect l="4512" r="10749"/>
          <a:stretch/>
        </p:blipFill>
        <p:spPr>
          <a:xfrm>
            <a:off x="5426427" y="1027906"/>
            <a:ext cx="6506276" cy="5432623"/>
          </a:xfrm>
          <a:prstGeom prst="rect">
            <a:avLst/>
          </a:prstGeom>
        </p:spPr>
      </p:pic>
      <p:sp>
        <p:nvSpPr>
          <p:cNvPr id="4" name="Title 1">
            <a:extLst>
              <a:ext uri="{FF2B5EF4-FFF2-40B4-BE49-F238E27FC236}">
                <a16:creationId xmlns:a16="http://schemas.microsoft.com/office/drawing/2014/main" id="{3404012C-7A57-4870-85E0-CE7606B39EC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Motivation</a:t>
            </a:r>
          </a:p>
        </p:txBody>
      </p:sp>
      <p:sp>
        <p:nvSpPr>
          <p:cNvPr id="6" name="Rectangle 5">
            <a:extLst>
              <a:ext uri="{FF2B5EF4-FFF2-40B4-BE49-F238E27FC236}">
                <a16:creationId xmlns:a16="http://schemas.microsoft.com/office/drawing/2014/main" id="{E4C4B334-DEA1-4F51-AFB1-0D6C0AAC0756}"/>
              </a:ext>
            </a:extLst>
          </p:cNvPr>
          <p:cNvSpPr/>
          <p:nvPr/>
        </p:nvSpPr>
        <p:spPr>
          <a:xfrm>
            <a:off x="10206648" y="6513769"/>
            <a:ext cx="1726055" cy="27199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bg1"/>
                </a:solidFill>
              </a:rPr>
              <a:t>QGIS: NCEI Data</a:t>
            </a:r>
          </a:p>
        </p:txBody>
      </p:sp>
      <p:sp>
        <p:nvSpPr>
          <p:cNvPr id="2" name="Rectangle 1">
            <a:extLst>
              <a:ext uri="{FF2B5EF4-FFF2-40B4-BE49-F238E27FC236}">
                <a16:creationId xmlns:a16="http://schemas.microsoft.com/office/drawing/2014/main" id="{0E9C9198-FDB8-4E9E-B2F5-791B2F989C87}"/>
              </a:ext>
            </a:extLst>
          </p:cNvPr>
          <p:cNvSpPr/>
          <p:nvPr/>
        </p:nvSpPr>
        <p:spPr>
          <a:xfrm>
            <a:off x="612875" y="1829828"/>
            <a:ext cx="4687360" cy="4401205"/>
          </a:xfrm>
          <a:prstGeom prst="rect">
            <a:avLst/>
          </a:prstGeom>
        </p:spPr>
        <p:txBody>
          <a:bodyPr wrap="square">
            <a:spAutoFit/>
          </a:bodyPr>
          <a:lstStyle/>
          <a:p>
            <a:pPr marL="457200" indent="-457200">
              <a:buFont typeface="Arial" panose="020B0604020202020204" pitchFamily="34" charset="0"/>
              <a:buChar char="•"/>
            </a:pPr>
            <a:r>
              <a:rPr lang="en-US" sz="2800" dirty="0">
                <a:latin typeface="Arial" panose="020B0604020202020204" pitchFamily="34" charset="0"/>
                <a:ea typeface="+mn-lt"/>
                <a:cs typeface="Arial" panose="020B0604020202020204" pitchFamily="34" charset="0"/>
              </a:rPr>
              <a:t>$328 million in property damage</a:t>
            </a:r>
          </a:p>
          <a:p>
            <a:pPr marL="457200" indent="-457200">
              <a:buFont typeface="Arial" panose="020B0604020202020204" pitchFamily="34" charset="0"/>
              <a:buChar char="•"/>
            </a:pPr>
            <a:endParaRPr lang="en-US" sz="2800" dirty="0">
              <a:latin typeface="Arial" panose="020B0604020202020204" pitchFamily="34" charset="0"/>
              <a:ea typeface="+mn-lt"/>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ea typeface="+mn-lt"/>
                <a:cs typeface="Arial" panose="020B0604020202020204" pitchFamily="34" charset="0"/>
              </a:rPr>
              <a:t>Need to understand flash flooding better in order to protect life and property across New York State</a:t>
            </a:r>
          </a:p>
          <a:p>
            <a:pPr marL="457200" indent="-457200">
              <a:buFont typeface="Arial" panose="020B0604020202020204" pitchFamily="34" charset="0"/>
              <a:buChar char="•"/>
            </a:pPr>
            <a:endParaRPr lang="en-US" sz="2800" dirty="0">
              <a:latin typeface="Arial" panose="020B0604020202020204" pitchFamily="34" charset="0"/>
              <a:ea typeface="+mn-lt"/>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ea typeface="+mn-lt"/>
                <a:cs typeface="Arial" panose="020B0604020202020204" pitchFamily="34" charset="0"/>
              </a:rPr>
              <a:t>Could we relate soil moisture?</a:t>
            </a:r>
          </a:p>
        </p:txBody>
      </p:sp>
    </p:spTree>
    <p:extLst>
      <p:ext uri="{BB962C8B-B14F-4D97-AF65-F5344CB8AC3E}">
        <p14:creationId xmlns:p14="http://schemas.microsoft.com/office/powerpoint/2010/main" val="2550331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958175" y="1196613"/>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F62AC44-6F99-4DEB-A8ED-07D2387464F9}"/>
              </a:ext>
            </a:extLst>
          </p:cNvPr>
          <p:cNvPicPr>
            <a:picLocks noChangeAspect="1"/>
          </p:cNvPicPr>
          <p:nvPr/>
        </p:nvPicPr>
        <p:blipFill>
          <a:blip r:embed="rId3"/>
          <a:stretch>
            <a:fillRect/>
          </a:stretch>
        </p:blipFill>
        <p:spPr>
          <a:xfrm>
            <a:off x="154941" y="2261050"/>
            <a:ext cx="5861396" cy="3499407"/>
          </a:xfrm>
          <a:prstGeom prst="rect">
            <a:avLst/>
          </a:prstGeom>
        </p:spPr>
      </p:pic>
      <p:pic>
        <p:nvPicPr>
          <p:cNvPr id="3" name="Picture 2">
            <a:extLst>
              <a:ext uri="{FF2B5EF4-FFF2-40B4-BE49-F238E27FC236}">
                <a16:creationId xmlns:a16="http://schemas.microsoft.com/office/drawing/2014/main" id="{7B8AD348-CA9F-4DF0-A28C-713E5BB42B1D}"/>
              </a:ext>
            </a:extLst>
          </p:cNvPr>
          <p:cNvPicPr>
            <a:picLocks noChangeAspect="1"/>
          </p:cNvPicPr>
          <p:nvPr/>
        </p:nvPicPr>
        <p:blipFill>
          <a:blip r:embed="rId4"/>
          <a:stretch>
            <a:fillRect/>
          </a:stretch>
        </p:blipFill>
        <p:spPr>
          <a:xfrm>
            <a:off x="6052705" y="2261050"/>
            <a:ext cx="6069548" cy="3499407"/>
          </a:xfrm>
          <a:prstGeom prst="rect">
            <a:avLst/>
          </a:prstGeom>
        </p:spPr>
      </p:pic>
    </p:spTree>
    <p:extLst>
      <p:ext uri="{BB962C8B-B14F-4D97-AF65-F5344CB8AC3E}">
        <p14:creationId xmlns:p14="http://schemas.microsoft.com/office/powerpoint/2010/main" val="595551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958175" y="1196613"/>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E9819C7-F62D-4557-B147-6B0108EB60F7}"/>
              </a:ext>
            </a:extLst>
          </p:cNvPr>
          <p:cNvPicPr>
            <a:picLocks noChangeAspect="1"/>
          </p:cNvPicPr>
          <p:nvPr/>
        </p:nvPicPr>
        <p:blipFill>
          <a:blip r:embed="rId3"/>
          <a:stretch>
            <a:fillRect/>
          </a:stretch>
        </p:blipFill>
        <p:spPr>
          <a:xfrm>
            <a:off x="6095998" y="2187891"/>
            <a:ext cx="6040135" cy="3645724"/>
          </a:xfrm>
          <a:prstGeom prst="rect">
            <a:avLst/>
          </a:prstGeom>
        </p:spPr>
      </p:pic>
      <p:pic>
        <p:nvPicPr>
          <p:cNvPr id="3" name="Picture 2">
            <a:extLst>
              <a:ext uri="{FF2B5EF4-FFF2-40B4-BE49-F238E27FC236}">
                <a16:creationId xmlns:a16="http://schemas.microsoft.com/office/drawing/2014/main" id="{CCE2DA6F-6DC8-4F88-86D4-20DD92830F95}"/>
              </a:ext>
            </a:extLst>
          </p:cNvPr>
          <p:cNvPicPr>
            <a:picLocks noChangeAspect="1"/>
          </p:cNvPicPr>
          <p:nvPr/>
        </p:nvPicPr>
        <p:blipFill>
          <a:blip r:embed="rId4"/>
          <a:stretch>
            <a:fillRect/>
          </a:stretch>
        </p:blipFill>
        <p:spPr>
          <a:xfrm>
            <a:off x="205482" y="2187891"/>
            <a:ext cx="5890517" cy="3645724"/>
          </a:xfrm>
          <a:prstGeom prst="rect">
            <a:avLst/>
          </a:prstGeom>
        </p:spPr>
      </p:pic>
      <p:sp>
        <p:nvSpPr>
          <p:cNvPr id="7" name="TextBox 13">
            <a:extLst>
              <a:ext uri="{FF2B5EF4-FFF2-40B4-BE49-F238E27FC236}">
                <a16:creationId xmlns:a16="http://schemas.microsoft.com/office/drawing/2014/main" id="{2A37AE59-7B99-490F-A244-8A81B456E864}"/>
              </a:ext>
            </a:extLst>
          </p:cNvPr>
          <p:cNvSpPr txBox="1"/>
          <p:nvPr/>
        </p:nvSpPr>
        <p:spPr>
          <a:xfrm>
            <a:off x="10518607" y="5395466"/>
            <a:ext cx="1595434" cy="438149"/>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Orange indicates pea</a:t>
            </a:r>
            <a:r>
              <a:rPr lang="en-US" sz="1100" baseline="0" dirty="0"/>
              <a:t>k after rainfall ended</a:t>
            </a:r>
            <a:endParaRPr lang="en-US" sz="1100" dirty="0"/>
          </a:p>
        </p:txBody>
      </p:sp>
    </p:spTree>
    <p:extLst>
      <p:ext uri="{BB962C8B-B14F-4D97-AF65-F5344CB8AC3E}">
        <p14:creationId xmlns:p14="http://schemas.microsoft.com/office/powerpoint/2010/main" val="1387829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578031" y="33106"/>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AE2D163-B761-480B-BD3D-8D74DA6E179D}"/>
              </a:ext>
            </a:extLst>
          </p:cNvPr>
          <p:cNvPicPr>
            <a:picLocks noChangeAspect="1"/>
          </p:cNvPicPr>
          <p:nvPr/>
        </p:nvPicPr>
        <p:blipFill>
          <a:blip r:embed="rId3"/>
          <a:stretch>
            <a:fillRect/>
          </a:stretch>
        </p:blipFill>
        <p:spPr>
          <a:xfrm>
            <a:off x="706368" y="673618"/>
            <a:ext cx="10711599" cy="3712786"/>
          </a:xfrm>
          <a:prstGeom prst="rect">
            <a:avLst/>
          </a:prstGeom>
        </p:spPr>
      </p:pic>
      <p:pic>
        <p:nvPicPr>
          <p:cNvPr id="7" name="Picture 6">
            <a:extLst>
              <a:ext uri="{FF2B5EF4-FFF2-40B4-BE49-F238E27FC236}">
                <a16:creationId xmlns:a16="http://schemas.microsoft.com/office/drawing/2014/main" id="{E9F6C0D8-7888-4D6F-A363-9CF6AAF3FC8F}"/>
              </a:ext>
            </a:extLst>
          </p:cNvPr>
          <p:cNvPicPr>
            <a:picLocks noChangeAspect="1"/>
          </p:cNvPicPr>
          <p:nvPr/>
        </p:nvPicPr>
        <p:blipFill>
          <a:blip r:embed="rId4"/>
          <a:stretch>
            <a:fillRect/>
          </a:stretch>
        </p:blipFill>
        <p:spPr>
          <a:xfrm>
            <a:off x="706369" y="3775753"/>
            <a:ext cx="10711600" cy="3082247"/>
          </a:xfrm>
          <a:prstGeom prst="rect">
            <a:avLst/>
          </a:prstGeom>
        </p:spPr>
      </p:pic>
    </p:spTree>
    <p:extLst>
      <p:ext uri="{BB962C8B-B14F-4D97-AF65-F5344CB8AC3E}">
        <p14:creationId xmlns:p14="http://schemas.microsoft.com/office/powerpoint/2010/main" val="2848319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583168" y="210294"/>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83F6FAD-3922-4CF6-870C-D8822E5AF763}"/>
              </a:ext>
            </a:extLst>
          </p:cNvPr>
          <p:cNvPicPr>
            <a:picLocks noChangeAspect="1"/>
          </p:cNvPicPr>
          <p:nvPr/>
        </p:nvPicPr>
        <p:blipFill>
          <a:blip r:embed="rId3"/>
          <a:stretch>
            <a:fillRect/>
          </a:stretch>
        </p:blipFill>
        <p:spPr>
          <a:xfrm>
            <a:off x="1837575" y="1710420"/>
            <a:ext cx="8516850" cy="4304149"/>
          </a:xfrm>
          <a:prstGeom prst="rect">
            <a:avLst/>
          </a:prstGeom>
        </p:spPr>
      </p:pic>
    </p:spTree>
    <p:extLst>
      <p:ext uri="{BB962C8B-B14F-4D97-AF65-F5344CB8AC3E}">
        <p14:creationId xmlns:p14="http://schemas.microsoft.com/office/powerpoint/2010/main" val="2426840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475289" y="107552"/>
            <a:ext cx="6644701" cy="810325"/>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Extra Plots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0"/>
            <a:ext cx="10478124" cy="41514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930BB44-BFFA-4B8A-9F9B-125BFA5D0003}"/>
              </a:ext>
            </a:extLst>
          </p:cNvPr>
          <p:cNvPicPr>
            <a:picLocks noChangeAspect="1"/>
          </p:cNvPicPr>
          <p:nvPr/>
        </p:nvPicPr>
        <p:blipFill>
          <a:blip r:embed="rId3"/>
          <a:stretch>
            <a:fillRect/>
          </a:stretch>
        </p:blipFill>
        <p:spPr>
          <a:xfrm>
            <a:off x="1929872" y="756446"/>
            <a:ext cx="8486368" cy="3182388"/>
          </a:xfrm>
          <a:prstGeom prst="rect">
            <a:avLst/>
          </a:prstGeom>
        </p:spPr>
      </p:pic>
      <p:pic>
        <p:nvPicPr>
          <p:cNvPr id="3" name="Picture 2">
            <a:extLst>
              <a:ext uri="{FF2B5EF4-FFF2-40B4-BE49-F238E27FC236}">
                <a16:creationId xmlns:a16="http://schemas.microsoft.com/office/drawing/2014/main" id="{B775F95C-71E9-4E1E-AA78-F02A2AB07429}"/>
              </a:ext>
            </a:extLst>
          </p:cNvPr>
          <p:cNvPicPr>
            <a:picLocks noChangeAspect="1"/>
          </p:cNvPicPr>
          <p:nvPr/>
        </p:nvPicPr>
        <p:blipFill>
          <a:blip r:embed="rId4"/>
          <a:stretch>
            <a:fillRect/>
          </a:stretch>
        </p:blipFill>
        <p:spPr>
          <a:xfrm>
            <a:off x="1942066" y="3591808"/>
            <a:ext cx="8474174" cy="3218967"/>
          </a:xfrm>
          <a:prstGeom prst="rect">
            <a:avLst/>
          </a:prstGeom>
        </p:spPr>
      </p:pic>
    </p:spTree>
    <p:extLst>
      <p:ext uri="{BB962C8B-B14F-4D97-AF65-F5344CB8AC3E}">
        <p14:creationId xmlns:p14="http://schemas.microsoft.com/office/powerpoint/2010/main" val="181500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Methodology</a:t>
            </a: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1" y="1859816"/>
            <a:ext cx="10478124" cy="43868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York State Mesonet (NYSM) real-time data.</a:t>
            </a:r>
          </a:p>
          <a:p>
            <a:pPr lvl="1"/>
            <a:r>
              <a:rPr lang="en-US" dirty="0">
                <a:latin typeface="Arial" panose="020B0604020202020204" pitchFamily="34" charset="0"/>
                <a:cs typeface="Arial" panose="020B0604020202020204" pitchFamily="34" charset="0"/>
              </a:rPr>
              <a:t>NYSM Precipitation Gauge</a:t>
            </a:r>
          </a:p>
          <a:p>
            <a:pPr lvl="1"/>
            <a:r>
              <a:rPr lang="en-US" dirty="0">
                <a:latin typeface="Arial" panose="020B0604020202020204" pitchFamily="34" charset="0"/>
                <a:cs typeface="Arial" panose="020B0604020202020204" pitchFamily="34" charset="0"/>
              </a:rPr>
              <a:t>5 cm, 25 cm, 50 cm soil moisture probes</a:t>
            </a:r>
          </a:p>
          <a:p>
            <a:pPr lvl="1"/>
            <a:r>
              <a:rPr lang="en-US" dirty="0">
                <a:latin typeface="Arial" panose="020B0604020202020204" pitchFamily="34" charset="0"/>
                <a:cs typeface="Arial" panose="020B0604020202020204" pitchFamily="34" charset="0"/>
              </a:rPr>
              <a:t>Soil moisture percentile (based on 2017-2019 data) rather than raw data</a:t>
            </a:r>
          </a:p>
          <a:p>
            <a:r>
              <a:rPr lang="en-US" dirty="0">
                <a:latin typeface="Arial" panose="020B0604020202020204" pitchFamily="34" charset="0"/>
                <a:cs typeface="Arial" panose="020B0604020202020204" pitchFamily="34" charset="0"/>
              </a:rPr>
              <a:t>National Weather Service (NWS) Chat:	</a:t>
            </a:r>
          </a:p>
          <a:p>
            <a:pPr lvl="1"/>
            <a:r>
              <a:rPr lang="en-US" dirty="0">
                <a:latin typeface="Arial" panose="020B0604020202020204" pitchFamily="34" charset="0"/>
                <a:cs typeface="Arial" panose="020B0604020202020204" pitchFamily="34" charset="0"/>
              </a:rPr>
              <a:t>Every Flash Flood Warning issued in New York State (ALY, BGM, BTV, BUF, OKX) in 2018 and 2019</a:t>
            </a:r>
          </a:p>
          <a:p>
            <a:pPr lvl="2"/>
            <a:r>
              <a:rPr lang="en-US" dirty="0">
                <a:latin typeface="Arial" panose="020B0604020202020204" pitchFamily="34" charset="0"/>
                <a:cs typeface="Arial" panose="020B0604020202020204" pitchFamily="34" charset="0"/>
              </a:rPr>
              <a:t>Viewed polygon and determined if a NYSM station was in the polygon. </a:t>
            </a:r>
          </a:p>
          <a:p>
            <a:r>
              <a:rPr lang="en-US" dirty="0">
                <a:latin typeface="Arial" panose="020B0604020202020204" pitchFamily="34" charset="0"/>
                <a:cs typeface="Arial" panose="020B0604020202020204" pitchFamily="34" charset="0"/>
              </a:rPr>
              <a:t>Meteograms were created to view the data</a:t>
            </a:r>
          </a:p>
          <a:p>
            <a:r>
              <a:rPr lang="en-US" dirty="0">
                <a:latin typeface="Arial" panose="020B0604020202020204" pitchFamily="34" charset="0"/>
                <a:cs typeface="Arial" panose="020B0604020202020204" pitchFamily="34" charset="0"/>
              </a:rPr>
              <a:t>Data was categorized into two event types:</a:t>
            </a:r>
          </a:p>
          <a:p>
            <a:pPr lvl="1"/>
            <a:r>
              <a:rPr lang="en-US" dirty="0">
                <a:latin typeface="Arial" panose="020B0604020202020204" pitchFamily="34" charset="0"/>
                <a:cs typeface="Arial" panose="020B0604020202020204" pitchFamily="34" charset="0"/>
              </a:rPr>
              <a:t>Thunderstorm</a:t>
            </a:r>
          </a:p>
          <a:p>
            <a:pPr lvl="1"/>
            <a:r>
              <a:rPr lang="en-US" dirty="0">
                <a:latin typeface="Arial" panose="020B0604020202020204" pitchFamily="34" charset="0"/>
                <a:cs typeface="Arial" panose="020B0604020202020204" pitchFamily="34" charset="0"/>
              </a:rPr>
              <a:t>Widespread</a:t>
            </a:r>
          </a:p>
        </p:txBody>
      </p:sp>
    </p:spTree>
    <p:extLst>
      <p:ext uri="{BB962C8B-B14F-4D97-AF65-F5344CB8AC3E}">
        <p14:creationId xmlns:p14="http://schemas.microsoft.com/office/powerpoint/2010/main" val="3560460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Methodology</a:t>
            </a:r>
          </a:p>
        </p:txBody>
      </p:sp>
      <p:sp>
        <p:nvSpPr>
          <p:cNvPr id="5" name="Content Placeholder 2">
            <a:extLst>
              <a:ext uri="{FF2B5EF4-FFF2-40B4-BE49-F238E27FC236}">
                <a16:creationId xmlns:a16="http://schemas.microsoft.com/office/drawing/2014/main" id="{665CB7A5-ADE3-4432-B4BA-718AA35FCAF1}"/>
              </a:ext>
            </a:extLst>
          </p:cNvPr>
          <p:cNvSpPr txBox="1">
            <a:spLocks/>
          </p:cNvSpPr>
          <p:nvPr/>
        </p:nvSpPr>
        <p:spPr>
          <a:xfrm>
            <a:off x="838200" y="1863101"/>
            <a:ext cx="10478124" cy="285775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ea typeface="+mn-lt"/>
                <a:cs typeface="Arial" panose="020B0604020202020204" pitchFamily="34" charset="0"/>
              </a:rPr>
              <a:t>Soil Moisture Percentile Calculation:</a:t>
            </a:r>
          </a:p>
          <a:p>
            <a:pPr lvl="1"/>
            <a:r>
              <a:rPr lang="en-US" sz="2000" dirty="0">
                <a:latin typeface="Arial" panose="020B0604020202020204" pitchFamily="34" charset="0"/>
                <a:ea typeface="+mn-lt"/>
                <a:cs typeface="Arial" panose="020B0604020202020204" pitchFamily="34" charset="0"/>
              </a:rPr>
              <a:t>Based off NYSM 2017-2019 data for each individual station</a:t>
            </a:r>
          </a:p>
          <a:p>
            <a:pPr lvl="1"/>
            <a:r>
              <a:rPr lang="en-US" sz="2000" dirty="0">
                <a:latin typeface="Arial" panose="020B0604020202020204" pitchFamily="34" charset="0"/>
                <a:ea typeface="+mn-lt"/>
                <a:cs typeface="Arial" panose="020B0604020202020204" pitchFamily="34" charset="0"/>
              </a:rPr>
              <a:t>The driest raw soil moisture recorded at a given station = 0%</a:t>
            </a:r>
          </a:p>
          <a:p>
            <a:pPr lvl="1"/>
            <a:r>
              <a:rPr lang="en-US" sz="2000" dirty="0">
                <a:latin typeface="Arial" panose="020B0604020202020204" pitchFamily="34" charset="0"/>
                <a:ea typeface="+mn-lt"/>
                <a:cs typeface="Arial" panose="020B0604020202020204" pitchFamily="34" charset="0"/>
              </a:rPr>
              <a:t>The wettest raw soil moisture recorded at a given station = 100%</a:t>
            </a:r>
          </a:p>
          <a:p>
            <a:pPr lvl="2"/>
            <a:r>
              <a:rPr lang="en-US" sz="1600" dirty="0">
                <a:latin typeface="Arial" panose="020B0604020202020204" pitchFamily="34" charset="0"/>
                <a:ea typeface="+mn-lt"/>
                <a:cs typeface="Arial" panose="020B0604020202020204" pitchFamily="34" charset="0"/>
              </a:rPr>
              <a:t>This process was done at all the soil moisture sensor depths (5 cm, 25 cm, and 50 cm) as well as for the entire column (raw values at each level 5 cm + 25 cm + 50 cm)</a:t>
            </a:r>
            <a:endParaRPr lang="en-US" dirty="0">
              <a:latin typeface="Arial" panose="020B0604020202020204" pitchFamily="34" charset="0"/>
              <a:ea typeface="+mn-lt"/>
              <a:cs typeface="Arial" panose="020B0604020202020204" pitchFamily="34" charset="0"/>
            </a:endParaRPr>
          </a:p>
          <a:p>
            <a:pPr marL="0" indent="0">
              <a:buNone/>
            </a:pPr>
            <a:r>
              <a:rPr lang="en-US" dirty="0">
                <a:latin typeface="Arial" panose="020B0604020202020204" pitchFamily="34" charset="0"/>
                <a:ea typeface="+mn-lt"/>
                <a:cs typeface="Arial" panose="020B0604020202020204" pitchFamily="34" charset="0"/>
              </a:rPr>
              <a:t>Example (VOOR):</a:t>
            </a:r>
          </a:p>
          <a:p>
            <a:pPr marL="0" indent="0">
              <a:buNone/>
            </a:pPr>
            <a:r>
              <a:rPr lang="en-US" dirty="0">
                <a:latin typeface="Arial" panose="020B0604020202020204" pitchFamily="34" charset="0"/>
                <a:ea typeface="+mn-lt"/>
                <a:cs typeface="Arial" panose="020B0604020202020204" pitchFamily="34" charset="0"/>
              </a:rPr>
              <a:t>{0.07, 0.13, 0.21, …, 0.8}</a:t>
            </a:r>
          </a:p>
          <a:p>
            <a:pPr marL="0" indent="0">
              <a:buNone/>
            </a:pPr>
            <a:endParaRPr lang="en-US" dirty="0">
              <a:latin typeface="Arial" panose="020B0604020202020204" pitchFamily="34" charset="0"/>
              <a:ea typeface="+mn-lt"/>
              <a:cs typeface="Arial" panose="020B0604020202020204" pitchFamily="34" charset="0"/>
            </a:endParaRPr>
          </a:p>
          <a:p>
            <a:pPr marL="0" indent="0">
              <a:buNone/>
            </a:pPr>
            <a:endParaRPr lang="en-US" sz="2400" dirty="0">
              <a:latin typeface="Arial" panose="020B0604020202020204" pitchFamily="34" charset="0"/>
              <a:ea typeface="+mn-lt"/>
              <a:cs typeface="Arial" panose="020B0604020202020204" pitchFamily="34" charset="0"/>
            </a:endParaRPr>
          </a:p>
        </p:txBody>
      </p:sp>
      <p:graphicFrame>
        <p:nvGraphicFramePr>
          <p:cNvPr id="6" name="Table 6">
            <a:extLst>
              <a:ext uri="{FF2B5EF4-FFF2-40B4-BE49-F238E27FC236}">
                <a16:creationId xmlns:a16="http://schemas.microsoft.com/office/drawing/2014/main" id="{A5FDF8F0-0196-4159-9B53-13B1FC8BAEB0}"/>
              </a:ext>
            </a:extLst>
          </p:cNvPr>
          <p:cNvGraphicFramePr>
            <a:graphicFrameLocks noGrp="1"/>
          </p:cNvGraphicFramePr>
          <p:nvPr>
            <p:extLst>
              <p:ext uri="{D42A27DB-BD31-4B8C-83A1-F6EECF244321}">
                <p14:modId xmlns:p14="http://schemas.microsoft.com/office/powerpoint/2010/main" val="3816395566"/>
              </p:ext>
            </p:extLst>
          </p:nvPr>
        </p:nvGraphicFramePr>
        <p:xfrm>
          <a:off x="875675" y="4553539"/>
          <a:ext cx="10248606" cy="2194560"/>
        </p:xfrm>
        <a:graphic>
          <a:graphicData uri="http://schemas.openxmlformats.org/drawingml/2006/table">
            <a:tbl>
              <a:tblPr firstRow="1" bandRow="1">
                <a:tableStyleId>{5C22544A-7EE6-4342-B048-85BDC9FD1C3A}</a:tableStyleId>
              </a:tblPr>
              <a:tblGrid>
                <a:gridCol w="1708101">
                  <a:extLst>
                    <a:ext uri="{9D8B030D-6E8A-4147-A177-3AD203B41FA5}">
                      <a16:colId xmlns:a16="http://schemas.microsoft.com/office/drawing/2014/main" val="3046322253"/>
                    </a:ext>
                  </a:extLst>
                </a:gridCol>
                <a:gridCol w="1708101">
                  <a:extLst>
                    <a:ext uri="{9D8B030D-6E8A-4147-A177-3AD203B41FA5}">
                      <a16:colId xmlns:a16="http://schemas.microsoft.com/office/drawing/2014/main" val="2948979739"/>
                    </a:ext>
                  </a:extLst>
                </a:gridCol>
                <a:gridCol w="1708101">
                  <a:extLst>
                    <a:ext uri="{9D8B030D-6E8A-4147-A177-3AD203B41FA5}">
                      <a16:colId xmlns:a16="http://schemas.microsoft.com/office/drawing/2014/main" val="1910411055"/>
                    </a:ext>
                  </a:extLst>
                </a:gridCol>
                <a:gridCol w="1708101">
                  <a:extLst>
                    <a:ext uri="{9D8B030D-6E8A-4147-A177-3AD203B41FA5}">
                      <a16:colId xmlns:a16="http://schemas.microsoft.com/office/drawing/2014/main" val="2190538672"/>
                    </a:ext>
                  </a:extLst>
                </a:gridCol>
                <a:gridCol w="1708101">
                  <a:extLst>
                    <a:ext uri="{9D8B030D-6E8A-4147-A177-3AD203B41FA5}">
                      <a16:colId xmlns:a16="http://schemas.microsoft.com/office/drawing/2014/main" val="2727473690"/>
                    </a:ext>
                  </a:extLst>
                </a:gridCol>
                <a:gridCol w="1708101">
                  <a:extLst>
                    <a:ext uri="{9D8B030D-6E8A-4147-A177-3AD203B41FA5}">
                      <a16:colId xmlns:a16="http://schemas.microsoft.com/office/drawing/2014/main" val="319672999"/>
                    </a:ext>
                  </a:extLst>
                </a:gridCol>
              </a:tblGrid>
              <a:tr h="370840">
                <a:tc>
                  <a:txBody>
                    <a:bodyPr/>
                    <a:lstStyle/>
                    <a:p>
                      <a:r>
                        <a:rPr lang="en-US" dirty="0"/>
                        <a:t>Events:</a:t>
                      </a:r>
                    </a:p>
                    <a:p>
                      <a:r>
                        <a:rPr lang="en-US" dirty="0"/>
                        <a:t>2017-2019</a:t>
                      </a:r>
                    </a:p>
                  </a:txBody>
                  <a:tcPr/>
                </a:tc>
                <a:tc>
                  <a:txBody>
                    <a:bodyPr/>
                    <a:lstStyle/>
                    <a:p>
                      <a:r>
                        <a:rPr lang="en-US" dirty="0"/>
                        <a:t>Event 1 (Driest)</a:t>
                      </a:r>
                    </a:p>
                  </a:txBody>
                  <a:tcPr/>
                </a:tc>
                <a:tc>
                  <a:txBody>
                    <a:bodyPr/>
                    <a:lstStyle/>
                    <a:p>
                      <a:r>
                        <a:rPr lang="en-US" dirty="0"/>
                        <a:t>Event 2</a:t>
                      </a:r>
                    </a:p>
                  </a:txBody>
                  <a:tcPr/>
                </a:tc>
                <a:tc>
                  <a:txBody>
                    <a:bodyPr/>
                    <a:lstStyle/>
                    <a:p>
                      <a:r>
                        <a:rPr lang="en-US" dirty="0"/>
                        <a:t>Event 3</a:t>
                      </a:r>
                    </a:p>
                  </a:txBody>
                  <a:tcPr/>
                </a:tc>
                <a:tc>
                  <a:txBody>
                    <a:bodyPr/>
                    <a:lstStyle/>
                    <a:p>
                      <a:r>
                        <a:rPr lang="en-US" dirty="0"/>
                        <a:t>Event 4</a:t>
                      </a:r>
                    </a:p>
                  </a:txBody>
                  <a:tcPr/>
                </a:tc>
                <a:tc>
                  <a:txBody>
                    <a:bodyPr/>
                    <a:lstStyle/>
                    <a:p>
                      <a:r>
                        <a:rPr lang="en-US" dirty="0"/>
                        <a:t>Event 5 (Wettest)</a:t>
                      </a:r>
                    </a:p>
                  </a:txBody>
                  <a:tcPr/>
                </a:tc>
                <a:extLst>
                  <a:ext uri="{0D108BD9-81ED-4DB2-BD59-A6C34878D82A}">
                    <a16:rowId xmlns:a16="http://schemas.microsoft.com/office/drawing/2014/main" val="2240485617"/>
                  </a:ext>
                </a:extLst>
              </a:tr>
              <a:tr h="370840">
                <a:tc>
                  <a:txBody>
                    <a:bodyPr/>
                    <a:lstStyle/>
                    <a:p>
                      <a:r>
                        <a:rPr lang="en-US" dirty="0"/>
                        <a:t>Soil Moisture  (Raw Data m^3/m^3)</a:t>
                      </a:r>
                    </a:p>
                  </a:txBody>
                  <a:tcPr/>
                </a:tc>
                <a:tc>
                  <a:txBody>
                    <a:bodyPr/>
                    <a:lstStyle/>
                    <a:p>
                      <a:r>
                        <a:rPr lang="en-US" dirty="0"/>
                        <a:t>0.07</a:t>
                      </a:r>
                    </a:p>
                  </a:txBody>
                  <a:tcPr/>
                </a:tc>
                <a:tc>
                  <a:txBody>
                    <a:bodyPr/>
                    <a:lstStyle/>
                    <a:p>
                      <a:r>
                        <a:rPr lang="en-US" dirty="0"/>
                        <a:t>.21</a:t>
                      </a:r>
                    </a:p>
                  </a:txBody>
                  <a:tcPr/>
                </a:tc>
                <a:tc>
                  <a:txBody>
                    <a:bodyPr/>
                    <a:lstStyle/>
                    <a:p>
                      <a:r>
                        <a:rPr lang="en-US" dirty="0"/>
                        <a:t>0.38</a:t>
                      </a:r>
                    </a:p>
                  </a:txBody>
                  <a:tcPr/>
                </a:tc>
                <a:tc>
                  <a:txBody>
                    <a:bodyPr/>
                    <a:lstStyle/>
                    <a:p>
                      <a:r>
                        <a:rPr lang="en-US" dirty="0"/>
                        <a:t>0.63</a:t>
                      </a:r>
                    </a:p>
                  </a:txBody>
                  <a:tcPr/>
                </a:tc>
                <a:tc>
                  <a:txBody>
                    <a:bodyPr/>
                    <a:lstStyle/>
                    <a:p>
                      <a:r>
                        <a:rPr lang="en-US" dirty="0"/>
                        <a:t>0.8</a:t>
                      </a:r>
                    </a:p>
                  </a:txBody>
                  <a:tcPr/>
                </a:tc>
                <a:extLst>
                  <a:ext uri="{0D108BD9-81ED-4DB2-BD59-A6C34878D82A}">
                    <a16:rowId xmlns:a16="http://schemas.microsoft.com/office/drawing/2014/main" val="3259609149"/>
                  </a:ext>
                </a:extLst>
              </a:tr>
              <a:tr h="370840">
                <a:tc>
                  <a:txBody>
                    <a:bodyPr/>
                    <a:lstStyle/>
                    <a:p>
                      <a:r>
                        <a:rPr lang="en-US" dirty="0"/>
                        <a:t>Soil Moisture Percentile</a:t>
                      </a:r>
                    </a:p>
                  </a:txBody>
                  <a:tcPr/>
                </a:tc>
                <a:tc>
                  <a:txBody>
                    <a:bodyPr/>
                    <a:lstStyle/>
                    <a:p>
                      <a:r>
                        <a:rPr lang="en-US" dirty="0"/>
                        <a:t>0</a:t>
                      </a:r>
                    </a:p>
                  </a:txBody>
                  <a:tcPr/>
                </a:tc>
                <a:tc>
                  <a:txBody>
                    <a:bodyPr/>
                    <a:lstStyle/>
                    <a:p>
                      <a:r>
                        <a:rPr lang="en-US" dirty="0"/>
                        <a:t>25</a:t>
                      </a:r>
                    </a:p>
                  </a:txBody>
                  <a:tcPr/>
                </a:tc>
                <a:tc>
                  <a:txBody>
                    <a:bodyPr/>
                    <a:lstStyle/>
                    <a:p>
                      <a:r>
                        <a:rPr lang="en-US" dirty="0"/>
                        <a:t>50</a:t>
                      </a:r>
                    </a:p>
                  </a:txBody>
                  <a:tcPr/>
                </a:tc>
                <a:tc>
                  <a:txBody>
                    <a:bodyPr/>
                    <a:lstStyle/>
                    <a:p>
                      <a:r>
                        <a:rPr lang="en-US" dirty="0"/>
                        <a:t>75</a:t>
                      </a:r>
                    </a:p>
                  </a:txBody>
                  <a:tcPr/>
                </a:tc>
                <a:tc>
                  <a:txBody>
                    <a:bodyPr/>
                    <a:lstStyle/>
                    <a:p>
                      <a:r>
                        <a:rPr lang="en-US" dirty="0"/>
                        <a:t>100</a:t>
                      </a:r>
                    </a:p>
                  </a:txBody>
                  <a:tcPr/>
                </a:tc>
                <a:extLst>
                  <a:ext uri="{0D108BD9-81ED-4DB2-BD59-A6C34878D82A}">
                    <a16:rowId xmlns:a16="http://schemas.microsoft.com/office/drawing/2014/main" val="2191964555"/>
                  </a:ext>
                </a:extLst>
              </a:tr>
            </a:tbl>
          </a:graphicData>
        </a:graphic>
      </p:graphicFrame>
    </p:spTree>
    <p:extLst>
      <p:ext uri="{BB962C8B-B14F-4D97-AF65-F5344CB8AC3E}">
        <p14:creationId xmlns:p14="http://schemas.microsoft.com/office/powerpoint/2010/main" val="304980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205824" y="591564"/>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Maximum 5 cm Soil Moisture (Raw Data)</a:t>
            </a:r>
          </a:p>
          <a:p>
            <a:endParaRPr lang="en-US" dirty="0">
              <a:latin typeface="Arial" panose="020B0604020202020204" pitchFamily="34" charset="0"/>
              <a:cs typeface="Arial" panose="020B0604020202020204" pitchFamily="34" charset="0"/>
            </a:endParaRPr>
          </a:p>
        </p:txBody>
      </p:sp>
      <p:pic>
        <p:nvPicPr>
          <p:cNvPr id="3" name="Picture 2" descr="A close up of a map&#10;&#10;Description automatically generated">
            <a:extLst>
              <a:ext uri="{FF2B5EF4-FFF2-40B4-BE49-F238E27FC236}">
                <a16:creationId xmlns:a16="http://schemas.microsoft.com/office/drawing/2014/main" id="{D1091F20-E7F7-4FEC-B0E6-710AD495F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798" y="1283585"/>
            <a:ext cx="9386404" cy="5404293"/>
          </a:xfrm>
          <a:prstGeom prst="rect">
            <a:avLst/>
          </a:prstGeom>
        </p:spPr>
      </p:pic>
      <p:sp>
        <p:nvSpPr>
          <p:cNvPr id="6" name="Oval 5">
            <a:extLst>
              <a:ext uri="{FF2B5EF4-FFF2-40B4-BE49-F238E27FC236}">
                <a16:creationId xmlns:a16="http://schemas.microsoft.com/office/drawing/2014/main" id="{CFF3F9D7-93C8-49C0-9FB2-C2E827D7C987}"/>
              </a:ext>
            </a:extLst>
          </p:cNvPr>
          <p:cNvSpPr/>
          <p:nvPr/>
        </p:nvSpPr>
        <p:spPr>
          <a:xfrm>
            <a:off x="6239320" y="2550669"/>
            <a:ext cx="956931" cy="69226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53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9E6A44-F58B-48D1-BA79-665D1CD20406}"/>
              </a:ext>
            </a:extLst>
          </p:cNvPr>
          <p:cNvSpPr txBox="1">
            <a:spLocks/>
          </p:cNvSpPr>
          <p:nvPr/>
        </p:nvSpPr>
        <p:spPr>
          <a:xfrm>
            <a:off x="875675" y="540010"/>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Methodology: Percentile</a:t>
            </a:r>
          </a:p>
          <a:p>
            <a:endParaRPr lang="en-US" dirty="0">
              <a:latin typeface="Arial" panose="020B0604020202020204" pitchFamily="34" charset="0"/>
              <a:cs typeface="Arial" panose="020B0604020202020204" pitchFamily="34" charset="0"/>
            </a:endParaRPr>
          </a:p>
        </p:txBody>
      </p:sp>
      <p:pic>
        <p:nvPicPr>
          <p:cNvPr id="8" name="Picture 7" descr="A close up of a map&#10;&#10;Description automatically generated">
            <a:extLst>
              <a:ext uri="{FF2B5EF4-FFF2-40B4-BE49-F238E27FC236}">
                <a16:creationId xmlns:a16="http://schemas.microsoft.com/office/drawing/2014/main" id="{34605700-0928-4BE5-99A7-E71A3CCB3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798" y="1283585"/>
            <a:ext cx="9386404" cy="5404293"/>
          </a:xfrm>
          <a:prstGeom prst="rect">
            <a:avLst/>
          </a:prstGeom>
        </p:spPr>
      </p:pic>
    </p:spTree>
    <p:extLst>
      <p:ext uri="{BB962C8B-B14F-4D97-AF65-F5344CB8AC3E}">
        <p14:creationId xmlns:p14="http://schemas.microsoft.com/office/powerpoint/2010/main" val="355358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835F4F6D-6F3A-4B68-99A6-501B2B16F7DA}"/>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037831" y="1048871"/>
            <a:ext cx="9381362" cy="5359382"/>
          </a:xfrm>
        </p:spPr>
      </p:pic>
      <p:sp>
        <p:nvSpPr>
          <p:cNvPr id="6" name="Title 1">
            <a:extLst>
              <a:ext uri="{FF2B5EF4-FFF2-40B4-BE49-F238E27FC236}">
                <a16:creationId xmlns:a16="http://schemas.microsoft.com/office/drawing/2014/main" id="{AF16A619-FB1A-499C-A857-5A04446C4AE7}"/>
              </a:ext>
            </a:extLst>
          </p:cNvPr>
          <p:cNvSpPr txBox="1">
            <a:spLocks/>
          </p:cNvSpPr>
          <p:nvPr/>
        </p:nvSpPr>
        <p:spPr>
          <a:xfrm>
            <a:off x="638569" y="287205"/>
            <a:ext cx="105156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Thunderstorm Example</a:t>
            </a:r>
          </a:p>
          <a:p>
            <a:endParaRPr lang="en-US"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82E49D4-ED8E-4607-8433-32DC333E0B00}"/>
              </a:ext>
            </a:extLst>
          </p:cNvPr>
          <p:cNvCxnSpPr/>
          <p:nvPr/>
        </p:nvCxnSpPr>
        <p:spPr>
          <a:xfrm>
            <a:off x="5720316" y="4003158"/>
            <a:ext cx="0" cy="1222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rrow: Down 18">
            <a:extLst>
              <a:ext uri="{FF2B5EF4-FFF2-40B4-BE49-F238E27FC236}">
                <a16:creationId xmlns:a16="http://schemas.microsoft.com/office/drawing/2014/main" id="{2DF52792-0271-4D00-949D-DE0E4BBAA735}"/>
              </a:ext>
            </a:extLst>
          </p:cNvPr>
          <p:cNvSpPr/>
          <p:nvPr/>
        </p:nvSpPr>
        <p:spPr>
          <a:xfrm rot="12493744">
            <a:off x="4904437" y="4073372"/>
            <a:ext cx="965255" cy="1957548"/>
          </a:xfrm>
          <a:prstGeom prst="downArrow">
            <a:avLst>
              <a:gd name="adj1" fmla="val 27802"/>
              <a:gd name="adj2" fmla="val 53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9813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Myfavorit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Myfavorite" id="{D4819863-26A4-4D35-B6B1-F29036792206}" vid="{AB76F1CF-99FD-4DBA-9A82-BAA9631573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DE822D8138C64A946CDC16F99939AB" ma:contentTypeVersion="7" ma:contentTypeDescription="Create a new document." ma:contentTypeScope="" ma:versionID="22e563c6a898b81f550a19dd2518572c">
  <xsd:schema xmlns:xsd="http://www.w3.org/2001/XMLSchema" xmlns:xs="http://www.w3.org/2001/XMLSchema" xmlns:p="http://schemas.microsoft.com/office/2006/metadata/properties" xmlns:ns3="f73a0d5f-9c66-405b-8049-f230390b4dab" xmlns:ns4="481c9932-6e4e-4975-8dd1-075caba417cb" targetNamespace="http://schemas.microsoft.com/office/2006/metadata/properties" ma:root="true" ma:fieldsID="ccfa33c2a1cdbedb6a4ab030458fdd61" ns3:_="" ns4:_="">
    <xsd:import namespace="f73a0d5f-9c66-405b-8049-f230390b4dab"/>
    <xsd:import namespace="481c9932-6e4e-4975-8dd1-075caba417c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a0d5f-9c66-405b-8049-f230390b4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1c9932-6e4e-4975-8dd1-075caba417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C8B47F-629B-4696-8896-2EB2B4804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3a0d5f-9c66-405b-8049-f230390b4dab"/>
    <ds:schemaRef ds:uri="481c9932-6e4e-4975-8dd1-075caba417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FE3506-83C7-4049-A0AB-848DA2A4E860}">
  <ds:schemaRefs>
    <ds:schemaRef ds:uri="http://schemas.microsoft.com/sharepoint/v3/contenttype/forms"/>
  </ds:schemaRefs>
</ds:datastoreItem>
</file>

<file path=customXml/itemProps3.xml><?xml version="1.0" encoding="utf-8"?>
<ds:datastoreItem xmlns:ds="http://schemas.openxmlformats.org/officeDocument/2006/customXml" ds:itemID="{5C1C4E6B-7C6A-4D77-B69B-0FB7518F321F}">
  <ds:schemaRefs>
    <ds:schemaRef ds:uri="http://schemas.openxmlformats.org/package/2006/metadata/core-properties"/>
    <ds:schemaRef ds:uri="481c9932-6e4e-4975-8dd1-075caba417cb"/>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f73a0d5f-9c66-405b-8049-f230390b4da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9927</TotalTime>
  <Words>2823</Words>
  <Application>Microsoft Office PowerPoint</Application>
  <PresentationFormat>Widescreen</PresentationFormat>
  <Paragraphs>396</Paragraphs>
  <Slides>44</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Constantia</vt:lpstr>
      <vt:lpstr>Segoe UI</vt:lpstr>
      <vt:lpstr>Wingdings 2</vt:lpstr>
      <vt:lpstr>2_Myfavorite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Duration</vt:lpstr>
      <vt:lpstr>Time to Peak Soil Moisture Percentile  After Initial Rainfall</vt:lpstr>
      <vt:lpstr>Start vs Peak Soil Moisture Percentile</vt:lpstr>
      <vt:lpstr>Peak Soil Moisture Percentiles (Column) </vt:lpstr>
      <vt:lpstr>Peak Soil Moisture Percentile vs Average Rainfall Rate</vt:lpstr>
      <vt:lpstr>Peak Soil Moisture Percentile vs Total Rainfall</vt:lpstr>
      <vt:lpstr>Soil Moisture Change vs Total Rainfall</vt:lpstr>
      <vt:lpstr>Average Rainfall Rate vs Peak Soil Moisture Time</vt:lpstr>
      <vt:lpstr>Total Rainfall vs Peak Soil Moisture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Andrew Lunavictoria</cp:lastModifiedBy>
  <cp:revision>46</cp:revision>
  <dcterms:created xsi:type="dcterms:W3CDTF">2020-06-17T15:46:15Z</dcterms:created>
  <dcterms:modified xsi:type="dcterms:W3CDTF">2020-08-28T14:59:04Z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0x01010057DE822D8138C64A946CDC16F99939AB</vt:lpwstr>
  </property>
</Properties>
</file>