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8" r:id="rId3"/>
    <p:sldId id="286" r:id="rId4"/>
    <p:sldId id="287" r:id="rId5"/>
    <p:sldId id="264" r:id="rId6"/>
    <p:sldId id="260" r:id="rId7"/>
    <p:sldId id="261" r:id="rId8"/>
    <p:sldId id="262" r:id="rId9"/>
    <p:sldId id="263" r:id="rId10"/>
    <p:sldId id="265" r:id="rId11"/>
    <p:sldId id="267" r:id="rId12"/>
    <p:sldId id="268" r:id="rId13"/>
    <p:sldId id="269" r:id="rId14"/>
    <p:sldId id="284" r:id="rId15"/>
    <p:sldId id="285" r:id="rId16"/>
    <p:sldId id="266" r:id="rId17"/>
    <p:sldId id="259" r:id="rId18"/>
    <p:sldId id="257" r:id="rId19"/>
    <p:sldId id="271" r:id="rId20"/>
    <p:sldId id="277" r:id="rId21"/>
    <p:sldId id="276" r:id="rId22"/>
    <p:sldId id="278" r:id="rId23"/>
    <p:sldId id="280" r:id="rId24"/>
    <p:sldId id="281" r:id="rId25"/>
    <p:sldId id="282" r:id="rId26"/>
    <p:sldId id="283" r:id="rId27"/>
    <p:sldId id="275" r:id="rId28"/>
    <p:sldId id="279" r:id="rId29"/>
    <p:sldId id="289" r:id="rId30"/>
    <p:sldId id="258" r:id="rId31"/>
    <p:sldId id="270" r:id="rId32"/>
    <p:sldId id="272"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0"/>
    <p:restoredTop sz="94777"/>
  </p:normalViewPr>
  <p:slideViewPr>
    <p:cSldViewPr snapToGrid="0">
      <p:cViewPr varScale="1">
        <p:scale>
          <a:sx n="130" d="100"/>
          <a:sy n="130" d="100"/>
        </p:scale>
        <p:origin x="28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73C4-C522-3845-B48B-8511E6DAF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A435AD-E5FB-D449-85B4-0BFC41FCE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15682D-7B9D-F542-B88A-7FC72167A7A8}"/>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5" name="Footer Placeholder 4">
            <a:extLst>
              <a:ext uri="{FF2B5EF4-FFF2-40B4-BE49-F238E27FC236}">
                <a16:creationId xmlns:a16="http://schemas.microsoft.com/office/drawing/2014/main" id="{194386F3-1CD1-2C44-8754-076DBF1F1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385EE-463C-F445-B3A3-0E60BD7D54C6}"/>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318535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8A2F-53AE-7243-8493-4D5948E2ED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3C9124-54DB-774B-9D9F-DAE6A8D0C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F9E6C-A5E9-0A4F-ACE5-FF01F4F0B106}"/>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5" name="Footer Placeholder 4">
            <a:extLst>
              <a:ext uri="{FF2B5EF4-FFF2-40B4-BE49-F238E27FC236}">
                <a16:creationId xmlns:a16="http://schemas.microsoft.com/office/drawing/2014/main" id="{DB90DF7E-5B34-874B-BB67-1BA92B5D8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5FA2A-7728-764F-8281-2C594B134F7C}"/>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375319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66776E-392A-6547-85C4-0AFFE62CB5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4F0D2-F8C0-4F40-B45B-320E96D58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4E8C5-1E2D-314F-8E44-6CD8EE363A77}"/>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5" name="Footer Placeholder 4">
            <a:extLst>
              <a:ext uri="{FF2B5EF4-FFF2-40B4-BE49-F238E27FC236}">
                <a16:creationId xmlns:a16="http://schemas.microsoft.com/office/drawing/2014/main" id="{8009A28F-3480-8B46-BAB3-F9FB1C7A8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01682-705B-6A42-AB3B-F111887F3772}"/>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288339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37C3-B897-804A-A0D7-3DFC62C96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488A4-EC89-3D4F-8F18-6CED0D921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E5F84-DA34-4B43-B5F2-101DCDC1BC49}"/>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5" name="Footer Placeholder 4">
            <a:extLst>
              <a:ext uri="{FF2B5EF4-FFF2-40B4-BE49-F238E27FC236}">
                <a16:creationId xmlns:a16="http://schemas.microsoft.com/office/drawing/2014/main" id="{4F17FF92-A9BB-E747-A929-12AFF17E5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2CE74-65DE-3E48-8581-2DDF62E44BDC}"/>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32565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FB50-9BD6-7E47-9093-499E662C5D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3C356-E96D-A347-8A88-EED19BBF3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F00CF1-F4C2-2942-91CC-3A358C33B243}"/>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5" name="Footer Placeholder 4">
            <a:extLst>
              <a:ext uri="{FF2B5EF4-FFF2-40B4-BE49-F238E27FC236}">
                <a16:creationId xmlns:a16="http://schemas.microsoft.com/office/drawing/2014/main" id="{1C624D7B-74F2-3742-BC3C-CDACC8431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6C555-3BBC-0140-8391-AFED595B1D3D}"/>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273763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3F5D-E344-6244-8D9E-69E7594AA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913AD-C134-8A42-BD12-C626B1AAB7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30AFE7-5F28-1A4E-AE51-047BDF600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91E552-2012-1743-A6AE-924653727438}"/>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6" name="Footer Placeholder 5">
            <a:extLst>
              <a:ext uri="{FF2B5EF4-FFF2-40B4-BE49-F238E27FC236}">
                <a16:creationId xmlns:a16="http://schemas.microsoft.com/office/drawing/2014/main" id="{8140F3A8-CEFD-384A-8136-CA1151E85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31297-F215-0E43-82E2-D0DAFFE22D63}"/>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422085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A028-2576-7340-893D-B490F8384C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9AD129-0537-9844-A8EC-2DCFF69800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257A67-8158-BA40-9F62-AEDDD73068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79C64B-6144-8040-A13C-0FD65D38B9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6B2113-90FA-554C-925D-4B34464E0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1B272-6000-D34E-9329-9CB8EA8581A8}"/>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8" name="Footer Placeholder 7">
            <a:extLst>
              <a:ext uri="{FF2B5EF4-FFF2-40B4-BE49-F238E27FC236}">
                <a16:creationId xmlns:a16="http://schemas.microsoft.com/office/drawing/2014/main" id="{B5135BC2-8148-124C-85BD-99E3FC6936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7853E-1117-4E4D-AFF5-64410641488A}"/>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4164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DDCE-E4FF-1E42-9439-F125F35D5B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64CF44-25D8-0241-ACFB-64533C64A1A4}"/>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4" name="Footer Placeholder 3">
            <a:extLst>
              <a:ext uri="{FF2B5EF4-FFF2-40B4-BE49-F238E27FC236}">
                <a16:creationId xmlns:a16="http://schemas.microsoft.com/office/drawing/2014/main" id="{7D21E2E5-83A7-1348-8DB4-D5B13A67BD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00826-9E15-6845-951C-196D52739C58}"/>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3734573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C1C575-9E69-7840-A99A-46B9894C7CAE}"/>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3" name="Footer Placeholder 2">
            <a:extLst>
              <a:ext uri="{FF2B5EF4-FFF2-40B4-BE49-F238E27FC236}">
                <a16:creationId xmlns:a16="http://schemas.microsoft.com/office/drawing/2014/main" id="{7ADABFFB-9C60-534B-A99A-CD24F70AD2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66456F-B30C-D444-AB6A-B2032A1036AA}"/>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223593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E784-1D2B-CF41-BD6F-14F6CD1F1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2B64B-05E0-6141-A8C7-6B7371791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1338E-719E-EE43-B07D-C6B66D315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03269-3F07-F14C-8259-3659F2DE6963}"/>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6" name="Footer Placeholder 5">
            <a:extLst>
              <a:ext uri="{FF2B5EF4-FFF2-40B4-BE49-F238E27FC236}">
                <a16:creationId xmlns:a16="http://schemas.microsoft.com/office/drawing/2014/main" id="{D48A6314-4930-1744-AAC5-93ED0FC6E5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BA7601-389E-0847-A1BE-5507FFBEDCD4}"/>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54678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4A8E-0FD0-8B49-AC5E-D5F936063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535540-31F0-6C42-92F1-28AA2B886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1606B-5D6E-F946-A801-F7FE70D93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6D5E9-8DE3-2346-9F2C-34F3991F6341}"/>
              </a:ext>
            </a:extLst>
          </p:cNvPr>
          <p:cNvSpPr>
            <a:spLocks noGrp="1"/>
          </p:cNvSpPr>
          <p:nvPr>
            <p:ph type="dt" sz="half" idx="10"/>
          </p:nvPr>
        </p:nvSpPr>
        <p:spPr/>
        <p:txBody>
          <a:bodyPr/>
          <a:lstStyle/>
          <a:p>
            <a:fld id="{9FDA2587-015F-184F-9E92-48EEFB1DBDD5}" type="datetimeFigureOut">
              <a:rPr lang="en-US" smtClean="0"/>
              <a:t>8/13/20</a:t>
            </a:fld>
            <a:endParaRPr lang="en-US"/>
          </a:p>
        </p:txBody>
      </p:sp>
      <p:sp>
        <p:nvSpPr>
          <p:cNvPr id="6" name="Footer Placeholder 5">
            <a:extLst>
              <a:ext uri="{FF2B5EF4-FFF2-40B4-BE49-F238E27FC236}">
                <a16:creationId xmlns:a16="http://schemas.microsoft.com/office/drawing/2014/main" id="{D15E8613-2AD3-594B-9863-02AA0BC1F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BC859-F254-704B-BE4D-088D90C62CB0}"/>
              </a:ext>
            </a:extLst>
          </p:cNvPr>
          <p:cNvSpPr>
            <a:spLocks noGrp="1"/>
          </p:cNvSpPr>
          <p:nvPr>
            <p:ph type="sldNum" sz="quarter" idx="12"/>
          </p:nvPr>
        </p:nvSpPr>
        <p:spPr/>
        <p:txBody>
          <a:bodyPr/>
          <a:lstStyle/>
          <a:p>
            <a:fld id="{68171B6D-1BC4-234F-B811-6E6B001F2319}" type="slidenum">
              <a:rPr lang="en-US" smtClean="0"/>
              <a:t>‹#›</a:t>
            </a:fld>
            <a:endParaRPr lang="en-US"/>
          </a:p>
        </p:txBody>
      </p:sp>
    </p:spTree>
    <p:extLst>
      <p:ext uri="{BB962C8B-B14F-4D97-AF65-F5344CB8AC3E}">
        <p14:creationId xmlns:p14="http://schemas.microsoft.com/office/powerpoint/2010/main" val="285830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31A191-046A-B445-A2D7-FCB3084107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FE87D5-3C6A-9442-90B0-0BC20CAF2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DF8E-C5EB-E842-8904-6C40BBDFF4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A2587-015F-184F-9E92-48EEFB1DBDD5}" type="datetimeFigureOut">
              <a:rPr lang="en-US" smtClean="0"/>
              <a:t>8/13/20</a:t>
            </a:fld>
            <a:endParaRPr lang="en-US"/>
          </a:p>
        </p:txBody>
      </p:sp>
      <p:sp>
        <p:nvSpPr>
          <p:cNvPr id="5" name="Footer Placeholder 4">
            <a:extLst>
              <a:ext uri="{FF2B5EF4-FFF2-40B4-BE49-F238E27FC236}">
                <a16:creationId xmlns:a16="http://schemas.microsoft.com/office/drawing/2014/main" id="{9A41B13E-7494-3041-BE7C-F3F1AFE22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5DD1D-99DD-FD49-A084-82B6571B3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71B6D-1BC4-234F-B811-6E6B001F2319}" type="slidenum">
              <a:rPr lang="en-US" smtClean="0"/>
              <a:t>‹#›</a:t>
            </a:fld>
            <a:endParaRPr lang="en-US"/>
          </a:p>
        </p:txBody>
      </p:sp>
    </p:spTree>
    <p:extLst>
      <p:ext uri="{BB962C8B-B14F-4D97-AF65-F5344CB8AC3E}">
        <p14:creationId xmlns:p14="http://schemas.microsoft.com/office/powerpoint/2010/main" val="1799487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bassill@albany.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A7A9-2E3F-AB46-A994-4D05F31E7FE9}"/>
              </a:ext>
            </a:extLst>
          </p:cNvPr>
          <p:cNvSpPr>
            <a:spLocks noGrp="1"/>
          </p:cNvSpPr>
          <p:nvPr>
            <p:ph type="ctrTitle"/>
          </p:nvPr>
        </p:nvSpPr>
        <p:spPr/>
        <p:txBody>
          <a:bodyPr/>
          <a:lstStyle/>
          <a:p>
            <a:r>
              <a:rPr lang="en-US" b="1" dirty="0"/>
              <a:t>Isaias Retrospective</a:t>
            </a:r>
          </a:p>
        </p:txBody>
      </p:sp>
      <p:sp>
        <p:nvSpPr>
          <p:cNvPr id="3" name="Subtitle 2">
            <a:extLst>
              <a:ext uri="{FF2B5EF4-FFF2-40B4-BE49-F238E27FC236}">
                <a16:creationId xmlns:a16="http://schemas.microsoft.com/office/drawing/2014/main" id="{6921CE5C-216E-0D4D-956A-732CC90A322A}"/>
              </a:ext>
            </a:extLst>
          </p:cNvPr>
          <p:cNvSpPr>
            <a:spLocks noGrp="1"/>
          </p:cNvSpPr>
          <p:nvPr>
            <p:ph type="subTitle" idx="1"/>
          </p:nvPr>
        </p:nvSpPr>
        <p:spPr/>
        <p:txBody>
          <a:bodyPr vert="horz" lIns="91440" tIns="45720" rIns="91440" bIns="45720" rtlCol="0" anchor="t">
            <a:normAutofit/>
          </a:bodyPr>
          <a:lstStyle/>
          <a:p>
            <a:r>
              <a:rPr lang="en-US">
                <a:cs typeface="Calibri"/>
              </a:rPr>
              <a:t>Created By Nick Bassill</a:t>
            </a:r>
            <a:br>
              <a:rPr lang="en-US" dirty="0">
                <a:cs typeface="Calibri"/>
              </a:rPr>
            </a:br>
            <a:r>
              <a:rPr lang="en-US">
                <a:cs typeface="Calibri"/>
              </a:rPr>
              <a:t>(for questions, please ask </a:t>
            </a:r>
            <a:r>
              <a:rPr lang="en-US" dirty="0">
                <a:cs typeface="Calibri"/>
                <a:hlinkClick r:id="rId2"/>
              </a:rPr>
              <a:t>nbassill@albany.edu</a:t>
            </a:r>
            <a:r>
              <a:rPr lang="en-US">
                <a:cs typeface="Calibri"/>
              </a:rPr>
              <a:t>)</a:t>
            </a:r>
            <a:endParaRPr lang="en-US"/>
          </a:p>
          <a:p>
            <a:br>
              <a:rPr lang="en-US" dirty="0"/>
            </a:br>
            <a:r>
              <a:rPr lang="en-US"/>
              <a:t>Presented By The </a:t>
            </a:r>
            <a:r>
              <a:rPr lang="en-US" err="1"/>
              <a:t>UAlbany</a:t>
            </a:r>
            <a:r>
              <a:rPr lang="en-US" dirty="0"/>
              <a:t> Weather Enterprise</a:t>
            </a:r>
            <a:endParaRPr lang="en-US"/>
          </a:p>
        </p:txBody>
      </p:sp>
    </p:spTree>
    <p:extLst>
      <p:ext uri="{BB962C8B-B14F-4D97-AF65-F5344CB8AC3E}">
        <p14:creationId xmlns:p14="http://schemas.microsoft.com/office/powerpoint/2010/main" val="6044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8AF94689-504D-D14E-B890-813E0050CF7A}"/>
              </a:ext>
            </a:extLst>
          </p:cNvPr>
          <p:cNvPicPr>
            <a:picLocks noChangeAspect="1"/>
          </p:cNvPicPr>
          <p:nvPr/>
        </p:nvPicPr>
        <p:blipFill>
          <a:blip r:embed="rId2"/>
          <a:stretch>
            <a:fillRect/>
          </a:stretch>
        </p:blipFill>
        <p:spPr>
          <a:xfrm>
            <a:off x="3823720" y="0"/>
            <a:ext cx="8368280" cy="6858000"/>
          </a:xfrm>
          <a:prstGeom prst="rect">
            <a:avLst/>
          </a:prstGeom>
        </p:spPr>
      </p:pic>
      <p:sp>
        <p:nvSpPr>
          <p:cNvPr id="6" name="Title 6">
            <a:extLst>
              <a:ext uri="{FF2B5EF4-FFF2-40B4-BE49-F238E27FC236}">
                <a16:creationId xmlns:a16="http://schemas.microsoft.com/office/drawing/2014/main" id="{CF14C761-9D3D-854A-9894-088A62F24210}"/>
              </a:ext>
            </a:extLst>
          </p:cNvPr>
          <p:cNvSpPr>
            <a:spLocks noGrp="1"/>
          </p:cNvSpPr>
          <p:nvPr>
            <p:ph type="title"/>
          </p:nvPr>
        </p:nvSpPr>
        <p:spPr>
          <a:xfrm>
            <a:off x="0" y="661687"/>
            <a:ext cx="3829970" cy="1325563"/>
          </a:xfrm>
        </p:spPr>
        <p:txBody>
          <a:bodyPr>
            <a:noAutofit/>
          </a:bodyPr>
          <a:lstStyle/>
          <a:p>
            <a:pPr algn="ctr"/>
            <a:r>
              <a:rPr lang="en-US" sz="3600" b="1"/>
              <a:t>Monday 11 AM:</a:t>
            </a:r>
            <a:br>
              <a:rPr lang="en-US" sz="3600" b="1"/>
            </a:br>
            <a:br>
              <a:rPr lang="en-US" sz="3600" b="1"/>
            </a:br>
            <a:r>
              <a:rPr lang="en-US" sz="3600" b="1"/>
              <a:t>First Forecast With Accurate Path</a:t>
            </a:r>
          </a:p>
        </p:txBody>
      </p:sp>
      <p:pic>
        <p:nvPicPr>
          <p:cNvPr id="8" name="Picture 7" descr="A screenshot of a computer&#10;&#10;Description automatically generated">
            <a:extLst>
              <a:ext uri="{FF2B5EF4-FFF2-40B4-BE49-F238E27FC236}">
                <a16:creationId xmlns:a16="http://schemas.microsoft.com/office/drawing/2014/main" id="{1C7312FA-5239-D64F-8FBC-7FA5A739582D}"/>
              </a:ext>
            </a:extLst>
          </p:cNvPr>
          <p:cNvPicPr>
            <a:picLocks noChangeAspect="1"/>
          </p:cNvPicPr>
          <p:nvPr/>
        </p:nvPicPr>
        <p:blipFill>
          <a:blip r:embed="rId3"/>
          <a:stretch>
            <a:fillRect/>
          </a:stretch>
        </p:blipFill>
        <p:spPr>
          <a:xfrm>
            <a:off x="-17037" y="2990335"/>
            <a:ext cx="3839330" cy="3867665"/>
          </a:xfrm>
          <a:prstGeom prst="rect">
            <a:avLst/>
          </a:prstGeom>
        </p:spPr>
      </p:pic>
      <p:sp>
        <p:nvSpPr>
          <p:cNvPr id="9" name="TextBox 8">
            <a:extLst>
              <a:ext uri="{FF2B5EF4-FFF2-40B4-BE49-F238E27FC236}">
                <a16:creationId xmlns:a16="http://schemas.microsoft.com/office/drawing/2014/main" id="{959D11F4-90DF-DD43-80AD-ADCDAC9EAE0C}"/>
              </a:ext>
            </a:extLst>
          </p:cNvPr>
          <p:cNvSpPr txBox="1"/>
          <p:nvPr/>
        </p:nvSpPr>
        <p:spPr>
          <a:xfrm>
            <a:off x="1742304" y="3059668"/>
            <a:ext cx="1804086" cy="369332"/>
          </a:xfrm>
          <a:prstGeom prst="rect">
            <a:avLst/>
          </a:prstGeom>
          <a:noFill/>
        </p:spPr>
        <p:txBody>
          <a:bodyPr wrap="square" rtlCol="0">
            <a:spAutoFit/>
          </a:bodyPr>
          <a:lstStyle/>
          <a:p>
            <a:r>
              <a:rPr lang="en-US" b="1" i="1">
                <a:solidFill>
                  <a:schemeClr val="bg1"/>
                </a:solidFill>
              </a:rPr>
              <a:t>(2 Hours Earlier)</a:t>
            </a:r>
          </a:p>
        </p:txBody>
      </p:sp>
      <p:pic>
        <p:nvPicPr>
          <p:cNvPr id="2" name="Picture 1">
            <a:extLst>
              <a:ext uri="{FF2B5EF4-FFF2-40B4-BE49-F238E27FC236}">
                <a16:creationId xmlns:a16="http://schemas.microsoft.com/office/drawing/2014/main" id="{786E3703-2702-0D49-8A61-E4D090267F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38" y="-31893"/>
            <a:ext cx="7051755" cy="3973698"/>
          </a:xfrm>
          <a:prstGeom prst="rect">
            <a:avLst/>
          </a:prstGeom>
        </p:spPr>
      </p:pic>
      <p:pic>
        <p:nvPicPr>
          <p:cNvPr id="3" name="Picture 2">
            <a:extLst>
              <a:ext uri="{FF2B5EF4-FFF2-40B4-BE49-F238E27FC236}">
                <a16:creationId xmlns:a16="http://schemas.microsoft.com/office/drawing/2014/main" id="{ED6E74C9-63F8-474C-9A0B-D59D95291C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0311" y="-1"/>
            <a:ext cx="4710820" cy="3941805"/>
          </a:xfrm>
          <a:prstGeom prst="rect">
            <a:avLst/>
          </a:prstGeom>
        </p:spPr>
      </p:pic>
      <p:pic>
        <p:nvPicPr>
          <p:cNvPr id="4" name="Picture 3">
            <a:extLst>
              <a:ext uri="{FF2B5EF4-FFF2-40B4-BE49-F238E27FC236}">
                <a16:creationId xmlns:a16="http://schemas.microsoft.com/office/drawing/2014/main" id="{9BB79886-85AA-3F40-9BD9-4AEA339534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0641" y="3335247"/>
            <a:ext cx="4710819" cy="3522753"/>
          </a:xfrm>
          <a:prstGeom prst="rect">
            <a:avLst/>
          </a:prstGeom>
        </p:spPr>
      </p:pic>
      <p:cxnSp>
        <p:nvCxnSpPr>
          <p:cNvPr id="10" name="Straight Arrow Connector 9">
            <a:extLst>
              <a:ext uri="{FF2B5EF4-FFF2-40B4-BE49-F238E27FC236}">
                <a16:creationId xmlns:a16="http://schemas.microsoft.com/office/drawing/2014/main" id="{F8567B5B-13BD-0046-9F25-B5CB6B68C09A}"/>
              </a:ext>
            </a:extLst>
          </p:cNvPr>
          <p:cNvCxnSpPr>
            <a:cxnSpLocks/>
          </p:cNvCxnSpPr>
          <p:nvPr/>
        </p:nvCxnSpPr>
        <p:spPr>
          <a:xfrm flipV="1">
            <a:off x="1136821" y="3632886"/>
            <a:ext cx="1601938" cy="1631093"/>
          </a:xfrm>
          <a:prstGeom prst="straightConnector1">
            <a:avLst/>
          </a:prstGeom>
          <a:ln w="1270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461556-177D-5B40-8EA0-9187E33E536B}"/>
              </a:ext>
            </a:extLst>
          </p:cNvPr>
          <p:cNvCxnSpPr>
            <a:cxnSpLocks/>
          </p:cNvCxnSpPr>
          <p:nvPr/>
        </p:nvCxnSpPr>
        <p:spPr>
          <a:xfrm flipV="1">
            <a:off x="3264286" y="3228202"/>
            <a:ext cx="4381727" cy="1777286"/>
          </a:xfrm>
          <a:prstGeom prst="straightConnector1">
            <a:avLst/>
          </a:prstGeom>
          <a:ln w="1270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DD9ABD-F45E-5C4E-AA47-89E28C2C6BE1}"/>
              </a:ext>
            </a:extLst>
          </p:cNvPr>
          <p:cNvCxnSpPr>
            <a:cxnSpLocks/>
          </p:cNvCxnSpPr>
          <p:nvPr/>
        </p:nvCxnSpPr>
        <p:spPr>
          <a:xfrm flipV="1">
            <a:off x="1136821" y="5648040"/>
            <a:ext cx="6585887" cy="548273"/>
          </a:xfrm>
          <a:prstGeom prst="straightConnector1">
            <a:avLst/>
          </a:prstGeom>
          <a:ln w="1270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61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CD75-3F8A-A04F-9AE8-4303F3F27FC5}"/>
              </a:ext>
            </a:extLst>
          </p:cNvPr>
          <p:cNvSpPr>
            <a:spLocks noGrp="1"/>
          </p:cNvSpPr>
          <p:nvPr>
            <p:ph type="title"/>
          </p:nvPr>
        </p:nvSpPr>
        <p:spPr>
          <a:xfrm>
            <a:off x="838200" y="0"/>
            <a:ext cx="10345960" cy="803189"/>
          </a:xfrm>
        </p:spPr>
        <p:txBody>
          <a:bodyPr/>
          <a:lstStyle/>
          <a:p>
            <a:pPr algn="ctr"/>
            <a:r>
              <a:rPr lang="en-US" b="1" err="1"/>
              <a:t>UAlbany</a:t>
            </a:r>
            <a:r>
              <a:rPr lang="en-US" b="1"/>
              <a:t> Utility Dashboard Forecast</a:t>
            </a:r>
            <a:endParaRPr lang="en-US"/>
          </a:p>
        </p:txBody>
      </p:sp>
      <p:pic>
        <p:nvPicPr>
          <p:cNvPr id="4" name="Picture 3" descr="A screenshot of a map&#10;&#10;Description automatically generated">
            <a:extLst>
              <a:ext uri="{FF2B5EF4-FFF2-40B4-BE49-F238E27FC236}">
                <a16:creationId xmlns:a16="http://schemas.microsoft.com/office/drawing/2014/main" id="{8DD9BB20-BA76-E242-8626-29DE511F18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838200" y="803189"/>
            <a:ext cx="10345960" cy="6054811"/>
          </a:xfrm>
          <a:prstGeom prst="rect">
            <a:avLst/>
          </a:prstGeom>
        </p:spPr>
      </p:pic>
    </p:spTree>
    <p:extLst>
      <p:ext uri="{BB962C8B-B14F-4D97-AF65-F5344CB8AC3E}">
        <p14:creationId xmlns:p14="http://schemas.microsoft.com/office/powerpoint/2010/main" val="900828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875A2055-248B-8C4A-9C85-1197C4D09315}"/>
              </a:ext>
            </a:extLst>
          </p:cNvPr>
          <p:cNvPicPr>
            <a:picLocks noChangeAspect="1"/>
          </p:cNvPicPr>
          <p:nvPr/>
        </p:nvPicPr>
        <p:blipFill>
          <a:blip r:embed="rId2"/>
          <a:stretch>
            <a:fillRect/>
          </a:stretch>
        </p:blipFill>
        <p:spPr>
          <a:xfrm>
            <a:off x="820373" y="0"/>
            <a:ext cx="10551253" cy="6858000"/>
          </a:xfrm>
          <a:prstGeom prst="rect">
            <a:avLst/>
          </a:prstGeom>
        </p:spPr>
      </p:pic>
      <p:pic>
        <p:nvPicPr>
          <p:cNvPr id="11" name="Picture 10">
            <a:extLst>
              <a:ext uri="{FF2B5EF4-FFF2-40B4-BE49-F238E27FC236}">
                <a16:creationId xmlns:a16="http://schemas.microsoft.com/office/drawing/2014/main" id="{7FB08622-B598-5B49-AC37-D116E8CD0E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59" y="1475285"/>
            <a:ext cx="5271506" cy="5271506"/>
          </a:xfrm>
          <a:prstGeom prst="rect">
            <a:avLst/>
          </a:prstGeom>
        </p:spPr>
      </p:pic>
      <p:pic>
        <p:nvPicPr>
          <p:cNvPr id="12" name="Picture 11">
            <a:extLst>
              <a:ext uri="{FF2B5EF4-FFF2-40B4-BE49-F238E27FC236}">
                <a16:creationId xmlns:a16="http://schemas.microsoft.com/office/drawing/2014/main" id="{F09C3F43-A995-F24D-AB95-F0B849BCC3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4791" y="1475285"/>
            <a:ext cx="5382715" cy="5382715"/>
          </a:xfrm>
          <a:prstGeom prst="rect">
            <a:avLst/>
          </a:prstGeom>
        </p:spPr>
      </p:pic>
      <p:sp>
        <p:nvSpPr>
          <p:cNvPr id="13" name="TextBox 12">
            <a:extLst>
              <a:ext uri="{FF2B5EF4-FFF2-40B4-BE49-F238E27FC236}">
                <a16:creationId xmlns:a16="http://schemas.microsoft.com/office/drawing/2014/main" id="{42C73838-41F8-A84C-95FD-39432D07ADBC}"/>
              </a:ext>
            </a:extLst>
          </p:cNvPr>
          <p:cNvSpPr txBox="1"/>
          <p:nvPr/>
        </p:nvSpPr>
        <p:spPr>
          <a:xfrm>
            <a:off x="6956854" y="662457"/>
            <a:ext cx="4114090" cy="369332"/>
          </a:xfrm>
          <a:prstGeom prst="rect">
            <a:avLst/>
          </a:prstGeom>
          <a:noFill/>
        </p:spPr>
        <p:txBody>
          <a:bodyPr wrap="square" rtlCol="0">
            <a:spAutoFit/>
          </a:bodyPr>
          <a:lstStyle/>
          <a:p>
            <a:r>
              <a:rPr lang="en-US" b="1" i="1">
                <a:solidFill>
                  <a:srgbClr val="FF0000"/>
                </a:solidFill>
              </a:rPr>
              <a:t>(2 Day Outlook From Monday Morning)</a:t>
            </a:r>
          </a:p>
        </p:txBody>
      </p:sp>
      <p:sp>
        <p:nvSpPr>
          <p:cNvPr id="6" name="Oval 5">
            <a:extLst>
              <a:ext uri="{FF2B5EF4-FFF2-40B4-BE49-F238E27FC236}">
                <a16:creationId xmlns:a16="http://schemas.microsoft.com/office/drawing/2014/main" id="{884CE523-85FE-C44F-87DC-294A79928E87}"/>
              </a:ext>
            </a:extLst>
          </p:cNvPr>
          <p:cNvSpPr/>
          <p:nvPr/>
        </p:nvSpPr>
        <p:spPr>
          <a:xfrm>
            <a:off x="9218141" y="3699381"/>
            <a:ext cx="1986318" cy="1063904"/>
          </a:xfrm>
          <a:prstGeom prst="ellipse">
            <a:avLst/>
          </a:prstGeom>
          <a:solidFill>
            <a:srgbClr val="FF0000">
              <a:alpha val="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DD4904-0FE0-924C-B101-C1BD99312759}"/>
              </a:ext>
            </a:extLst>
          </p:cNvPr>
          <p:cNvSpPr txBox="1"/>
          <p:nvPr/>
        </p:nvSpPr>
        <p:spPr>
          <a:xfrm>
            <a:off x="8736227" y="4674829"/>
            <a:ext cx="3187879"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60+ mph winds possible between 11AM-8PM</a:t>
            </a:r>
          </a:p>
        </p:txBody>
      </p:sp>
    </p:spTree>
    <p:extLst>
      <p:ext uri="{BB962C8B-B14F-4D97-AF65-F5344CB8AC3E}">
        <p14:creationId xmlns:p14="http://schemas.microsoft.com/office/powerpoint/2010/main" val="153004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875A2055-248B-8C4A-9C85-1197C4D09315}"/>
              </a:ext>
            </a:extLst>
          </p:cNvPr>
          <p:cNvPicPr>
            <a:picLocks noChangeAspect="1"/>
          </p:cNvPicPr>
          <p:nvPr/>
        </p:nvPicPr>
        <p:blipFill>
          <a:blip r:embed="rId2"/>
          <a:stretch>
            <a:fillRect/>
          </a:stretch>
        </p:blipFill>
        <p:spPr>
          <a:xfrm>
            <a:off x="820373" y="0"/>
            <a:ext cx="10551253" cy="6858000"/>
          </a:xfrm>
          <a:prstGeom prst="rect">
            <a:avLst/>
          </a:prstGeom>
        </p:spPr>
      </p:pic>
      <p:pic>
        <p:nvPicPr>
          <p:cNvPr id="12" name="Picture 11">
            <a:extLst>
              <a:ext uri="{FF2B5EF4-FFF2-40B4-BE49-F238E27FC236}">
                <a16:creationId xmlns:a16="http://schemas.microsoft.com/office/drawing/2014/main" id="{F09C3F43-A995-F24D-AB95-F0B849BCC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4791" y="1475285"/>
            <a:ext cx="5382715" cy="5382715"/>
          </a:xfrm>
          <a:prstGeom prst="rect">
            <a:avLst/>
          </a:prstGeom>
        </p:spPr>
      </p:pic>
      <p:pic>
        <p:nvPicPr>
          <p:cNvPr id="2" name="Picture 1">
            <a:extLst>
              <a:ext uri="{FF2B5EF4-FFF2-40B4-BE49-F238E27FC236}">
                <a16:creationId xmlns:a16="http://schemas.microsoft.com/office/drawing/2014/main" id="{3CBC2715-790D-7E4E-A4B8-9ECD9F2FCD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249" y="1475285"/>
            <a:ext cx="5246792" cy="5246792"/>
          </a:xfrm>
          <a:prstGeom prst="rect">
            <a:avLst/>
          </a:prstGeom>
        </p:spPr>
      </p:pic>
      <p:sp>
        <p:nvSpPr>
          <p:cNvPr id="6" name="Oval 5">
            <a:extLst>
              <a:ext uri="{FF2B5EF4-FFF2-40B4-BE49-F238E27FC236}">
                <a16:creationId xmlns:a16="http://schemas.microsoft.com/office/drawing/2014/main" id="{AC46834B-CF93-7B4D-9EF7-6D3DA8293096}"/>
              </a:ext>
            </a:extLst>
          </p:cNvPr>
          <p:cNvSpPr/>
          <p:nvPr/>
        </p:nvSpPr>
        <p:spPr>
          <a:xfrm>
            <a:off x="9218141" y="3699381"/>
            <a:ext cx="1986318" cy="1063904"/>
          </a:xfrm>
          <a:prstGeom prst="ellipse">
            <a:avLst/>
          </a:prstGeom>
          <a:solidFill>
            <a:srgbClr val="FF0000">
              <a:alpha val="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570B3B-9FB6-D942-A603-5E657E8F0149}"/>
              </a:ext>
            </a:extLst>
          </p:cNvPr>
          <p:cNvSpPr txBox="1"/>
          <p:nvPr/>
        </p:nvSpPr>
        <p:spPr>
          <a:xfrm>
            <a:off x="8736227" y="4674829"/>
            <a:ext cx="3187879"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60+ mph winds possible between 11AM-8PM</a:t>
            </a:r>
          </a:p>
        </p:txBody>
      </p:sp>
      <p:sp>
        <p:nvSpPr>
          <p:cNvPr id="8" name="TextBox 7">
            <a:extLst>
              <a:ext uri="{FF2B5EF4-FFF2-40B4-BE49-F238E27FC236}">
                <a16:creationId xmlns:a16="http://schemas.microsoft.com/office/drawing/2014/main" id="{E71C60BB-280D-6C4C-8459-26CEA23AFEF7}"/>
              </a:ext>
            </a:extLst>
          </p:cNvPr>
          <p:cNvSpPr txBox="1"/>
          <p:nvPr/>
        </p:nvSpPr>
        <p:spPr>
          <a:xfrm>
            <a:off x="6509657" y="662457"/>
            <a:ext cx="4561287" cy="369332"/>
          </a:xfrm>
          <a:prstGeom prst="rect">
            <a:avLst/>
          </a:prstGeom>
          <a:noFill/>
        </p:spPr>
        <p:txBody>
          <a:bodyPr wrap="square" rtlCol="0">
            <a:spAutoFit/>
          </a:bodyPr>
          <a:lstStyle/>
          <a:p>
            <a:r>
              <a:rPr lang="en-US" b="1" i="1" dirty="0">
                <a:solidFill>
                  <a:srgbClr val="FF0000"/>
                </a:solidFill>
              </a:rPr>
              <a:t>(NYC 2 Day Outlook From Monday Morning)</a:t>
            </a:r>
          </a:p>
        </p:txBody>
      </p:sp>
    </p:spTree>
    <p:extLst>
      <p:ext uri="{BB962C8B-B14F-4D97-AF65-F5344CB8AC3E}">
        <p14:creationId xmlns:p14="http://schemas.microsoft.com/office/powerpoint/2010/main" val="296960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3DC8D4A-7679-7C43-9D83-A70DFE2C51D7}"/>
              </a:ext>
            </a:extLst>
          </p:cNvPr>
          <p:cNvPicPr>
            <a:picLocks noChangeAspect="1"/>
          </p:cNvPicPr>
          <p:nvPr/>
        </p:nvPicPr>
        <p:blipFill>
          <a:blip r:embed="rId2"/>
          <a:stretch>
            <a:fillRect/>
          </a:stretch>
        </p:blipFill>
        <p:spPr>
          <a:xfrm>
            <a:off x="1003546" y="0"/>
            <a:ext cx="10484768" cy="6858000"/>
          </a:xfrm>
          <a:prstGeom prst="rect">
            <a:avLst/>
          </a:prstGeom>
        </p:spPr>
      </p:pic>
      <p:pic>
        <p:nvPicPr>
          <p:cNvPr id="10" name="Picture 9">
            <a:extLst>
              <a:ext uri="{FF2B5EF4-FFF2-40B4-BE49-F238E27FC236}">
                <a16:creationId xmlns:a16="http://schemas.microsoft.com/office/drawing/2014/main" id="{A7C6C782-EEEA-D646-987A-6505C2B46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5786" y="1475285"/>
            <a:ext cx="5263517" cy="5263517"/>
          </a:xfrm>
          <a:prstGeom prst="rect">
            <a:avLst/>
          </a:prstGeom>
        </p:spPr>
      </p:pic>
      <p:sp>
        <p:nvSpPr>
          <p:cNvPr id="6" name="Oval 5">
            <a:extLst>
              <a:ext uri="{FF2B5EF4-FFF2-40B4-BE49-F238E27FC236}">
                <a16:creationId xmlns:a16="http://schemas.microsoft.com/office/drawing/2014/main" id="{884CE523-85FE-C44F-87DC-294A79928E87}"/>
              </a:ext>
            </a:extLst>
          </p:cNvPr>
          <p:cNvSpPr/>
          <p:nvPr/>
        </p:nvSpPr>
        <p:spPr>
          <a:xfrm>
            <a:off x="9459685" y="3755569"/>
            <a:ext cx="1733888" cy="931514"/>
          </a:xfrm>
          <a:prstGeom prst="ellipse">
            <a:avLst/>
          </a:prstGeom>
          <a:solidFill>
            <a:srgbClr val="FF0000">
              <a:alpha val="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DD4904-0FE0-924C-B101-C1BD99312759}"/>
              </a:ext>
            </a:extLst>
          </p:cNvPr>
          <p:cNvSpPr txBox="1"/>
          <p:nvPr/>
        </p:nvSpPr>
        <p:spPr>
          <a:xfrm>
            <a:off x="8801541" y="4805456"/>
            <a:ext cx="3187879"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60+ mph winds possible between 2PM-8PM</a:t>
            </a:r>
          </a:p>
        </p:txBody>
      </p:sp>
      <p:sp>
        <p:nvSpPr>
          <p:cNvPr id="8" name="TextBox 7">
            <a:extLst>
              <a:ext uri="{FF2B5EF4-FFF2-40B4-BE49-F238E27FC236}">
                <a16:creationId xmlns:a16="http://schemas.microsoft.com/office/drawing/2014/main" id="{D9F199F1-5631-5641-91DE-1973B7AFC5B4}"/>
              </a:ext>
            </a:extLst>
          </p:cNvPr>
          <p:cNvSpPr txBox="1"/>
          <p:nvPr/>
        </p:nvSpPr>
        <p:spPr>
          <a:xfrm>
            <a:off x="6019800" y="542714"/>
            <a:ext cx="5468514" cy="369332"/>
          </a:xfrm>
          <a:prstGeom prst="rect">
            <a:avLst/>
          </a:prstGeom>
          <a:noFill/>
        </p:spPr>
        <p:txBody>
          <a:bodyPr wrap="square" rtlCol="0">
            <a:spAutoFit/>
          </a:bodyPr>
          <a:lstStyle/>
          <a:p>
            <a:r>
              <a:rPr lang="en-US" b="1" i="1" dirty="0">
                <a:solidFill>
                  <a:srgbClr val="FF0000"/>
                </a:solidFill>
              </a:rPr>
              <a:t>(Hudson Valley 2 Day Outlook From Monday Morning)</a:t>
            </a:r>
          </a:p>
        </p:txBody>
      </p:sp>
      <p:pic>
        <p:nvPicPr>
          <p:cNvPr id="5" name="Picture 4">
            <a:extLst>
              <a:ext uri="{FF2B5EF4-FFF2-40B4-BE49-F238E27FC236}">
                <a16:creationId xmlns:a16="http://schemas.microsoft.com/office/drawing/2014/main" id="{B5AE5B55-B5D5-064F-B4A4-AFB379CE6495}"/>
              </a:ext>
            </a:extLst>
          </p:cNvPr>
          <p:cNvPicPr>
            <a:picLocks noChangeAspect="1"/>
          </p:cNvPicPr>
          <p:nvPr/>
        </p:nvPicPr>
        <p:blipFill>
          <a:blip r:embed="rId4"/>
          <a:stretch>
            <a:fillRect/>
          </a:stretch>
        </p:blipFill>
        <p:spPr>
          <a:xfrm>
            <a:off x="3054351" y="61927"/>
            <a:ext cx="908050" cy="362615"/>
          </a:xfrm>
          <a:prstGeom prst="rect">
            <a:avLst/>
          </a:prstGeom>
        </p:spPr>
      </p:pic>
      <p:pic>
        <p:nvPicPr>
          <p:cNvPr id="14" name="Picture 13">
            <a:extLst>
              <a:ext uri="{FF2B5EF4-FFF2-40B4-BE49-F238E27FC236}">
                <a16:creationId xmlns:a16="http://schemas.microsoft.com/office/drawing/2014/main" id="{92C3FD6C-F388-774D-A51D-62F451600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773" y="1475284"/>
            <a:ext cx="5263518" cy="5263518"/>
          </a:xfrm>
          <a:prstGeom prst="rect">
            <a:avLst/>
          </a:prstGeom>
        </p:spPr>
      </p:pic>
    </p:spTree>
    <p:extLst>
      <p:ext uri="{BB962C8B-B14F-4D97-AF65-F5344CB8AC3E}">
        <p14:creationId xmlns:p14="http://schemas.microsoft.com/office/powerpoint/2010/main" val="4112514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3DC8D4A-7679-7C43-9D83-A70DFE2C51D7}"/>
              </a:ext>
            </a:extLst>
          </p:cNvPr>
          <p:cNvPicPr>
            <a:picLocks noChangeAspect="1"/>
          </p:cNvPicPr>
          <p:nvPr/>
        </p:nvPicPr>
        <p:blipFill>
          <a:blip r:embed="rId2"/>
          <a:stretch>
            <a:fillRect/>
          </a:stretch>
        </p:blipFill>
        <p:spPr>
          <a:xfrm>
            <a:off x="1003546" y="-10886"/>
            <a:ext cx="10484768" cy="6858000"/>
          </a:xfrm>
          <a:prstGeom prst="rect">
            <a:avLst/>
          </a:prstGeom>
        </p:spPr>
      </p:pic>
      <p:pic>
        <p:nvPicPr>
          <p:cNvPr id="10" name="Picture 9">
            <a:extLst>
              <a:ext uri="{FF2B5EF4-FFF2-40B4-BE49-F238E27FC236}">
                <a16:creationId xmlns:a16="http://schemas.microsoft.com/office/drawing/2014/main" id="{A7C6C782-EEEA-D646-987A-6505C2B46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5786" y="1475285"/>
            <a:ext cx="5263517" cy="5263517"/>
          </a:xfrm>
          <a:prstGeom prst="rect">
            <a:avLst/>
          </a:prstGeom>
        </p:spPr>
      </p:pic>
      <p:sp>
        <p:nvSpPr>
          <p:cNvPr id="6" name="Oval 5">
            <a:extLst>
              <a:ext uri="{FF2B5EF4-FFF2-40B4-BE49-F238E27FC236}">
                <a16:creationId xmlns:a16="http://schemas.microsoft.com/office/drawing/2014/main" id="{884CE523-85FE-C44F-87DC-294A79928E87}"/>
              </a:ext>
            </a:extLst>
          </p:cNvPr>
          <p:cNvSpPr/>
          <p:nvPr/>
        </p:nvSpPr>
        <p:spPr>
          <a:xfrm>
            <a:off x="9680698" y="2392994"/>
            <a:ext cx="1733888" cy="931514"/>
          </a:xfrm>
          <a:prstGeom prst="ellipse">
            <a:avLst/>
          </a:prstGeom>
          <a:solidFill>
            <a:srgbClr val="FF0000">
              <a:alpha val="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DD4904-0FE0-924C-B101-C1BD99312759}"/>
              </a:ext>
            </a:extLst>
          </p:cNvPr>
          <p:cNvSpPr txBox="1"/>
          <p:nvPr/>
        </p:nvSpPr>
        <p:spPr>
          <a:xfrm>
            <a:off x="8088087" y="3429000"/>
            <a:ext cx="3853850" cy="400110"/>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4+ inches of rain possible by 8PM</a:t>
            </a:r>
          </a:p>
        </p:txBody>
      </p:sp>
      <p:sp>
        <p:nvSpPr>
          <p:cNvPr id="8" name="TextBox 7">
            <a:extLst>
              <a:ext uri="{FF2B5EF4-FFF2-40B4-BE49-F238E27FC236}">
                <a16:creationId xmlns:a16="http://schemas.microsoft.com/office/drawing/2014/main" id="{D9F199F1-5631-5641-91DE-1973B7AFC5B4}"/>
              </a:ext>
            </a:extLst>
          </p:cNvPr>
          <p:cNvSpPr txBox="1"/>
          <p:nvPr/>
        </p:nvSpPr>
        <p:spPr>
          <a:xfrm>
            <a:off x="6019800" y="542714"/>
            <a:ext cx="5468514" cy="369332"/>
          </a:xfrm>
          <a:prstGeom prst="rect">
            <a:avLst/>
          </a:prstGeom>
          <a:noFill/>
        </p:spPr>
        <p:txBody>
          <a:bodyPr wrap="square" rtlCol="0">
            <a:spAutoFit/>
          </a:bodyPr>
          <a:lstStyle/>
          <a:p>
            <a:r>
              <a:rPr lang="en-US" b="1" i="1" dirty="0">
                <a:solidFill>
                  <a:srgbClr val="FF0000"/>
                </a:solidFill>
              </a:rPr>
              <a:t>(Hudson Valley 2 Day Outlook From Monday Morning)</a:t>
            </a:r>
          </a:p>
        </p:txBody>
      </p:sp>
      <p:pic>
        <p:nvPicPr>
          <p:cNvPr id="5" name="Picture 4">
            <a:extLst>
              <a:ext uri="{FF2B5EF4-FFF2-40B4-BE49-F238E27FC236}">
                <a16:creationId xmlns:a16="http://schemas.microsoft.com/office/drawing/2014/main" id="{B5AE5B55-B5D5-064F-B4A4-AFB379CE6495}"/>
              </a:ext>
            </a:extLst>
          </p:cNvPr>
          <p:cNvPicPr>
            <a:picLocks noChangeAspect="1"/>
          </p:cNvPicPr>
          <p:nvPr/>
        </p:nvPicPr>
        <p:blipFill>
          <a:blip r:embed="rId4"/>
          <a:stretch>
            <a:fillRect/>
          </a:stretch>
        </p:blipFill>
        <p:spPr>
          <a:xfrm>
            <a:off x="3054351" y="61927"/>
            <a:ext cx="908050" cy="362615"/>
          </a:xfrm>
          <a:prstGeom prst="rect">
            <a:avLst/>
          </a:prstGeom>
        </p:spPr>
      </p:pic>
      <p:pic>
        <p:nvPicPr>
          <p:cNvPr id="2" name="Picture 1">
            <a:extLst>
              <a:ext uri="{FF2B5EF4-FFF2-40B4-BE49-F238E27FC236}">
                <a16:creationId xmlns:a16="http://schemas.microsoft.com/office/drawing/2014/main" id="{6F6F9115-A8A9-4247-8EC9-D72C7283BD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829" y="1475284"/>
            <a:ext cx="5263517" cy="5263517"/>
          </a:xfrm>
          <a:prstGeom prst="rect">
            <a:avLst/>
          </a:prstGeom>
        </p:spPr>
      </p:pic>
    </p:spTree>
    <p:extLst>
      <p:ext uri="{BB962C8B-B14F-4D97-AF65-F5344CB8AC3E}">
        <p14:creationId xmlns:p14="http://schemas.microsoft.com/office/powerpoint/2010/main" val="3483667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CD75-3F8A-A04F-9AE8-4303F3F27FC5}"/>
              </a:ext>
            </a:extLst>
          </p:cNvPr>
          <p:cNvSpPr>
            <a:spLocks noGrp="1"/>
          </p:cNvSpPr>
          <p:nvPr>
            <p:ph type="title"/>
          </p:nvPr>
        </p:nvSpPr>
        <p:spPr>
          <a:xfrm>
            <a:off x="838200" y="2366920"/>
            <a:ext cx="10515600" cy="1325563"/>
          </a:xfrm>
        </p:spPr>
        <p:txBody>
          <a:bodyPr>
            <a:noAutofit/>
          </a:bodyPr>
          <a:lstStyle/>
          <a:p>
            <a:pPr algn="ctr"/>
            <a:r>
              <a:rPr lang="en-US" sz="8800" b="1" dirty="0"/>
              <a:t>What Happened</a:t>
            </a:r>
            <a:br>
              <a:rPr lang="en-US" sz="8800" b="1" dirty="0"/>
            </a:br>
            <a:r>
              <a:rPr lang="en-US" sz="6000" b="1" dirty="0"/>
              <a:t> (By The NYS Mesonet)</a:t>
            </a:r>
            <a:endParaRPr lang="en-US" sz="6000" dirty="0"/>
          </a:p>
        </p:txBody>
      </p:sp>
    </p:spTree>
    <p:extLst>
      <p:ext uri="{BB962C8B-B14F-4D97-AF65-F5344CB8AC3E}">
        <p14:creationId xmlns:p14="http://schemas.microsoft.com/office/powerpoint/2010/main" val="120093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198071-3A97-8042-816C-5B2BB2601B9B}"/>
              </a:ext>
            </a:extLst>
          </p:cNvPr>
          <p:cNvPicPr>
            <a:picLocks noChangeAspect="1"/>
          </p:cNvPicPr>
          <p:nvPr/>
        </p:nvPicPr>
        <p:blipFill>
          <a:blip r:embed="rId2"/>
          <a:stretch>
            <a:fillRect/>
          </a:stretch>
        </p:blipFill>
        <p:spPr>
          <a:xfrm>
            <a:off x="83507" y="0"/>
            <a:ext cx="12024986" cy="6858000"/>
          </a:xfrm>
          <a:prstGeom prst="rect">
            <a:avLst/>
          </a:prstGeom>
        </p:spPr>
      </p:pic>
      <p:cxnSp>
        <p:nvCxnSpPr>
          <p:cNvPr id="6" name="Straight Arrow Connector 5">
            <a:extLst>
              <a:ext uri="{FF2B5EF4-FFF2-40B4-BE49-F238E27FC236}">
                <a16:creationId xmlns:a16="http://schemas.microsoft.com/office/drawing/2014/main" id="{3740AA59-EF86-5147-A4FF-707C5A771595}"/>
              </a:ext>
            </a:extLst>
          </p:cNvPr>
          <p:cNvCxnSpPr>
            <a:cxnSpLocks/>
          </p:cNvCxnSpPr>
          <p:nvPr/>
        </p:nvCxnSpPr>
        <p:spPr>
          <a:xfrm flipV="1">
            <a:off x="8180173" y="1540566"/>
            <a:ext cx="1977618" cy="4609548"/>
          </a:xfrm>
          <a:prstGeom prst="straightConnector1">
            <a:avLst/>
          </a:prstGeom>
          <a:ln w="1270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79F4701-D8E8-0B40-9B0D-9ACC402997C9}"/>
              </a:ext>
            </a:extLst>
          </p:cNvPr>
          <p:cNvSpPr txBox="1"/>
          <p:nvPr/>
        </p:nvSpPr>
        <p:spPr>
          <a:xfrm>
            <a:off x="5002783" y="6150114"/>
            <a:ext cx="3498667" cy="707886"/>
          </a:xfrm>
          <a:prstGeom prst="rect">
            <a:avLst/>
          </a:prstGeom>
          <a:noFill/>
        </p:spPr>
        <p:txBody>
          <a:bodyPr wrap="square" rtlCol="0">
            <a:spAutoFit/>
          </a:bodyPr>
          <a:lstStyle/>
          <a:p>
            <a:r>
              <a:rPr lang="en-US" sz="4000" b="1" i="1">
                <a:solidFill>
                  <a:srgbClr val="7030A0"/>
                </a:solidFill>
              </a:rPr>
              <a:t>(Path of Isaias)</a:t>
            </a:r>
          </a:p>
        </p:txBody>
      </p:sp>
    </p:spTree>
    <p:extLst>
      <p:ext uri="{BB962C8B-B14F-4D97-AF65-F5344CB8AC3E}">
        <p14:creationId xmlns:p14="http://schemas.microsoft.com/office/powerpoint/2010/main" val="3225514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6C059F-8A22-B24C-8783-F548803C0FF6}"/>
              </a:ext>
            </a:extLst>
          </p:cNvPr>
          <p:cNvPicPr>
            <a:picLocks noChangeAspect="1"/>
          </p:cNvPicPr>
          <p:nvPr/>
        </p:nvPicPr>
        <p:blipFill>
          <a:blip r:embed="rId2"/>
          <a:stretch>
            <a:fillRect/>
          </a:stretch>
        </p:blipFill>
        <p:spPr>
          <a:xfrm>
            <a:off x="83507" y="0"/>
            <a:ext cx="12024986" cy="6858000"/>
          </a:xfrm>
          <a:prstGeom prst="rect">
            <a:avLst/>
          </a:prstGeom>
        </p:spPr>
      </p:pic>
      <p:cxnSp>
        <p:nvCxnSpPr>
          <p:cNvPr id="6" name="Straight Arrow Connector 5">
            <a:extLst>
              <a:ext uri="{FF2B5EF4-FFF2-40B4-BE49-F238E27FC236}">
                <a16:creationId xmlns:a16="http://schemas.microsoft.com/office/drawing/2014/main" id="{C44FEE8A-0CFB-124C-A308-0B74544EEACE}"/>
              </a:ext>
            </a:extLst>
          </p:cNvPr>
          <p:cNvCxnSpPr>
            <a:cxnSpLocks/>
          </p:cNvCxnSpPr>
          <p:nvPr/>
        </p:nvCxnSpPr>
        <p:spPr>
          <a:xfrm flipV="1">
            <a:off x="8180173" y="1540566"/>
            <a:ext cx="1977618" cy="4609548"/>
          </a:xfrm>
          <a:prstGeom prst="straightConnector1">
            <a:avLst/>
          </a:prstGeom>
          <a:ln w="1270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0BAA412-8544-D549-94EF-324E540CF19D}"/>
              </a:ext>
            </a:extLst>
          </p:cNvPr>
          <p:cNvSpPr txBox="1"/>
          <p:nvPr/>
        </p:nvSpPr>
        <p:spPr>
          <a:xfrm>
            <a:off x="5002783" y="6150114"/>
            <a:ext cx="3498667" cy="707886"/>
          </a:xfrm>
          <a:prstGeom prst="rect">
            <a:avLst/>
          </a:prstGeom>
          <a:noFill/>
        </p:spPr>
        <p:txBody>
          <a:bodyPr wrap="square" rtlCol="0">
            <a:spAutoFit/>
          </a:bodyPr>
          <a:lstStyle/>
          <a:p>
            <a:r>
              <a:rPr lang="en-US" sz="4000" b="1" i="1">
                <a:solidFill>
                  <a:srgbClr val="7030A0"/>
                </a:solidFill>
              </a:rPr>
              <a:t>(Path of Isaias)</a:t>
            </a:r>
          </a:p>
        </p:txBody>
      </p:sp>
      <p:sp>
        <p:nvSpPr>
          <p:cNvPr id="5" name="TextBox 4">
            <a:extLst>
              <a:ext uri="{FF2B5EF4-FFF2-40B4-BE49-F238E27FC236}">
                <a16:creationId xmlns:a16="http://schemas.microsoft.com/office/drawing/2014/main" id="{B4998C08-83AB-6E49-AFB0-771472B44FFB}"/>
              </a:ext>
            </a:extLst>
          </p:cNvPr>
          <p:cNvSpPr txBox="1"/>
          <p:nvPr/>
        </p:nvSpPr>
        <p:spPr>
          <a:xfrm>
            <a:off x="3178100" y="0"/>
            <a:ext cx="3235056" cy="1077218"/>
          </a:xfrm>
          <a:prstGeom prst="rect">
            <a:avLst/>
          </a:prstGeom>
          <a:noFill/>
        </p:spPr>
        <p:txBody>
          <a:bodyPr wrap="square" rtlCol="0">
            <a:spAutoFit/>
          </a:bodyPr>
          <a:lstStyle/>
          <a:p>
            <a:pPr algn="ctr"/>
            <a:r>
              <a:rPr lang="en-US" sz="3200" b="1" i="1" dirty="0">
                <a:solidFill>
                  <a:srgbClr val="FF0000"/>
                </a:solidFill>
              </a:rPr>
              <a:t>Biggest Gusts *Right* Of Track</a:t>
            </a:r>
          </a:p>
        </p:txBody>
      </p:sp>
    </p:spTree>
    <p:extLst>
      <p:ext uri="{BB962C8B-B14F-4D97-AF65-F5344CB8AC3E}">
        <p14:creationId xmlns:p14="http://schemas.microsoft.com/office/powerpoint/2010/main" val="2942934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A9A9D-C52E-9648-BF19-485388A1F7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59829" y="4991"/>
            <a:ext cx="7032171" cy="6853009"/>
          </a:xfrm>
          <a:prstGeom prst="rect">
            <a:avLst/>
          </a:prstGeom>
        </p:spPr>
      </p:pic>
      <p:sp>
        <p:nvSpPr>
          <p:cNvPr id="5" name="Title 6">
            <a:extLst>
              <a:ext uri="{FF2B5EF4-FFF2-40B4-BE49-F238E27FC236}">
                <a16:creationId xmlns:a16="http://schemas.microsoft.com/office/drawing/2014/main" id="{2370C200-1650-8C49-8BF1-02B1DAEAA404}"/>
              </a:ext>
            </a:extLst>
          </p:cNvPr>
          <p:cNvSpPr>
            <a:spLocks noGrp="1"/>
          </p:cNvSpPr>
          <p:nvPr>
            <p:ph type="title"/>
          </p:nvPr>
        </p:nvSpPr>
        <p:spPr>
          <a:xfrm>
            <a:off x="0" y="2093596"/>
            <a:ext cx="5292392" cy="2804984"/>
          </a:xfrm>
        </p:spPr>
        <p:txBody>
          <a:bodyPr>
            <a:normAutofit fontScale="90000"/>
          </a:bodyPr>
          <a:lstStyle/>
          <a:p>
            <a:r>
              <a:rPr lang="en-US" sz="4000" b="1" dirty="0"/>
              <a:t>Why Was There So Much Damage In NYC?</a:t>
            </a:r>
            <a:br>
              <a:rPr lang="en-US" sz="4000" b="1" dirty="0"/>
            </a:br>
            <a:br>
              <a:rPr lang="en-US" sz="4000" b="1" dirty="0"/>
            </a:br>
            <a:r>
              <a:rPr lang="en-US" sz="2700" b="1" u="sng" dirty="0">
                <a:solidFill>
                  <a:srgbClr val="FF0000"/>
                </a:solidFill>
              </a:rPr>
              <a:t>Data From Queens NYS Mesonet Site</a:t>
            </a:r>
            <a:br>
              <a:rPr lang="en-US" sz="4000" b="1" dirty="0"/>
            </a:br>
            <a:r>
              <a:rPr lang="en-US" sz="2700" b="1" dirty="0"/>
              <a:t>1) A Combination of strong peak gusts (70+ mph)</a:t>
            </a:r>
            <a:br>
              <a:rPr lang="en-US" sz="2700" b="1" dirty="0"/>
            </a:br>
            <a:br>
              <a:rPr lang="en-US" sz="2700" b="1" dirty="0"/>
            </a:br>
            <a:r>
              <a:rPr lang="en-US" sz="2700" b="1" dirty="0"/>
              <a:t>2) Long duration of 40+ mph gusts (~5 hours)</a:t>
            </a:r>
            <a:br>
              <a:rPr lang="en-US" sz="2700" b="1" dirty="0"/>
            </a:br>
            <a:br>
              <a:rPr lang="en-US" sz="2700" b="1" dirty="0"/>
            </a:br>
            <a:r>
              <a:rPr lang="en-US" sz="2700" b="1" dirty="0"/>
              <a:t>3) 40+ mph gusts from every direction between East </a:t>
            </a:r>
            <a:r>
              <a:rPr lang="en-US" sz="2700" b="1" dirty="0">
                <a:sym typeface="Wingdings" pitchFamily="2" charset="2"/>
              </a:rPr>
              <a:t></a:t>
            </a:r>
            <a:r>
              <a:rPr lang="en-US" sz="2700" b="1" dirty="0"/>
              <a:t> South </a:t>
            </a:r>
            <a:r>
              <a:rPr lang="en-US" sz="2700" b="1" dirty="0">
                <a:sym typeface="Wingdings" pitchFamily="2" charset="2"/>
              </a:rPr>
              <a:t> </a:t>
            </a:r>
            <a:r>
              <a:rPr lang="en-US" sz="2700" b="1" dirty="0"/>
              <a:t>West (full 175</a:t>
            </a:r>
            <a:r>
              <a:rPr lang="en-US" sz="2700" b="1" baseline="30000" dirty="0"/>
              <a:t>o </a:t>
            </a:r>
            <a:r>
              <a:rPr lang="en-US" sz="2700" b="1" dirty="0"/>
              <a:t>range)</a:t>
            </a:r>
            <a:br>
              <a:rPr lang="en-US" sz="2700" b="1" dirty="0"/>
            </a:br>
            <a:br>
              <a:rPr lang="en-US" sz="2700" b="1" dirty="0"/>
            </a:br>
            <a:r>
              <a:rPr lang="en-US" sz="2700" b="1" dirty="0"/>
              <a:t>4) Very rare to see southeast winds this strong</a:t>
            </a:r>
            <a:br>
              <a:rPr lang="en-US" sz="4000" b="1" dirty="0"/>
            </a:br>
            <a:br>
              <a:rPr lang="en-US" sz="4000" b="1" dirty="0"/>
            </a:br>
            <a:endParaRPr lang="en-US" sz="4000" b="1" dirty="0"/>
          </a:p>
        </p:txBody>
      </p:sp>
      <p:sp>
        <p:nvSpPr>
          <p:cNvPr id="6" name="Rectangle 5">
            <a:extLst>
              <a:ext uri="{FF2B5EF4-FFF2-40B4-BE49-F238E27FC236}">
                <a16:creationId xmlns:a16="http://schemas.microsoft.com/office/drawing/2014/main" id="{F0FBF339-3A91-4B46-9AE7-6B4736AFE060}"/>
              </a:ext>
            </a:extLst>
          </p:cNvPr>
          <p:cNvSpPr/>
          <p:nvPr/>
        </p:nvSpPr>
        <p:spPr>
          <a:xfrm>
            <a:off x="10744200" y="315686"/>
            <a:ext cx="761412" cy="5516703"/>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1D992B-ECD9-8B46-BD86-9A4BA79BDC13}"/>
              </a:ext>
            </a:extLst>
          </p:cNvPr>
          <p:cNvSpPr txBox="1"/>
          <p:nvPr/>
        </p:nvSpPr>
        <p:spPr>
          <a:xfrm>
            <a:off x="111212" y="6123514"/>
            <a:ext cx="3970638" cy="523220"/>
          </a:xfrm>
          <a:prstGeom prst="rect">
            <a:avLst/>
          </a:prstGeom>
          <a:noFill/>
        </p:spPr>
        <p:txBody>
          <a:bodyPr wrap="square" rtlCol="0">
            <a:spAutoFit/>
          </a:bodyPr>
          <a:lstStyle/>
          <a:p>
            <a:pPr algn="ctr"/>
            <a:r>
              <a:rPr lang="en-US" sz="2800" b="1">
                <a:solidFill>
                  <a:srgbClr val="FF0000"/>
                </a:solidFill>
              </a:rPr>
              <a:t>⎕</a:t>
            </a:r>
            <a:r>
              <a:rPr lang="en-US" sz="2800" b="1" i="1">
                <a:solidFill>
                  <a:srgbClr val="FF0000"/>
                </a:solidFill>
              </a:rPr>
              <a:t> 10:30 AM-3:30 PM</a:t>
            </a:r>
          </a:p>
        </p:txBody>
      </p:sp>
      <p:pic>
        <p:nvPicPr>
          <p:cNvPr id="3" name="Picture 2">
            <a:extLst>
              <a:ext uri="{FF2B5EF4-FFF2-40B4-BE49-F238E27FC236}">
                <a16:creationId xmlns:a16="http://schemas.microsoft.com/office/drawing/2014/main" id="{D9B4FF01-8D2E-8F4F-B7A1-06C28C6F9A14}"/>
              </a:ext>
            </a:extLst>
          </p:cNvPr>
          <p:cNvPicPr>
            <a:picLocks noChangeAspect="1"/>
          </p:cNvPicPr>
          <p:nvPr/>
        </p:nvPicPr>
        <p:blipFill>
          <a:blip r:embed="rId3"/>
          <a:stretch>
            <a:fillRect/>
          </a:stretch>
        </p:blipFill>
        <p:spPr>
          <a:xfrm>
            <a:off x="5290460" y="-10884"/>
            <a:ext cx="3254827" cy="3254827"/>
          </a:xfrm>
          <a:prstGeom prst="rect">
            <a:avLst/>
          </a:prstGeom>
        </p:spPr>
      </p:pic>
      <p:sp>
        <p:nvSpPr>
          <p:cNvPr id="9" name="Oval 8">
            <a:extLst>
              <a:ext uri="{FF2B5EF4-FFF2-40B4-BE49-F238E27FC236}">
                <a16:creationId xmlns:a16="http://schemas.microsoft.com/office/drawing/2014/main" id="{34C96288-764E-CF49-9F4F-6A6E8C4694F3}"/>
              </a:ext>
            </a:extLst>
          </p:cNvPr>
          <p:cNvSpPr/>
          <p:nvPr/>
        </p:nvSpPr>
        <p:spPr>
          <a:xfrm>
            <a:off x="6836228" y="1046004"/>
            <a:ext cx="881743" cy="619510"/>
          </a:xfrm>
          <a:prstGeom prst="ellipse">
            <a:avLst/>
          </a:prstGeom>
          <a:solidFill>
            <a:srgbClr val="FF0000">
              <a:alpha val="0"/>
            </a:srgbClr>
          </a:solidFill>
          <a:ln w="889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DE52B0-51C6-C348-9A66-172E0F3019DC}"/>
              </a:ext>
            </a:extLst>
          </p:cNvPr>
          <p:cNvSpPr txBox="1"/>
          <p:nvPr/>
        </p:nvSpPr>
        <p:spPr>
          <a:xfrm>
            <a:off x="7736500" y="2536057"/>
            <a:ext cx="1820190"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8PM Monday- 8PM Tue. Data</a:t>
            </a:r>
          </a:p>
        </p:txBody>
      </p:sp>
    </p:spTree>
    <p:extLst>
      <p:ext uri="{BB962C8B-B14F-4D97-AF65-F5344CB8AC3E}">
        <p14:creationId xmlns:p14="http://schemas.microsoft.com/office/powerpoint/2010/main" val="206922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CD75-3F8A-A04F-9AE8-4303F3F27FC5}"/>
              </a:ext>
            </a:extLst>
          </p:cNvPr>
          <p:cNvSpPr>
            <a:spLocks noGrp="1"/>
          </p:cNvSpPr>
          <p:nvPr>
            <p:ph type="title"/>
          </p:nvPr>
        </p:nvSpPr>
        <p:spPr>
          <a:xfrm>
            <a:off x="0" y="2103437"/>
            <a:ext cx="12192000" cy="1325563"/>
          </a:xfrm>
        </p:spPr>
        <p:txBody>
          <a:bodyPr>
            <a:normAutofit fontScale="90000"/>
          </a:bodyPr>
          <a:lstStyle/>
          <a:p>
            <a:pPr algn="ctr"/>
            <a:r>
              <a:rPr lang="en-US" sz="9800" b="1" dirty="0"/>
              <a:t>Storm Highlights</a:t>
            </a:r>
            <a:br>
              <a:rPr lang="en-US" sz="8800" b="1" dirty="0"/>
            </a:br>
            <a:r>
              <a:rPr lang="en-US" sz="6700" b="1" dirty="0"/>
              <a:t>(from the NYS Mesonet)</a:t>
            </a:r>
            <a:endParaRPr lang="en-US" sz="6700" dirty="0"/>
          </a:p>
        </p:txBody>
      </p:sp>
    </p:spTree>
    <p:extLst>
      <p:ext uri="{BB962C8B-B14F-4D97-AF65-F5344CB8AC3E}">
        <p14:creationId xmlns:p14="http://schemas.microsoft.com/office/powerpoint/2010/main" val="2316968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5FBBA-8E2C-7F44-8D49-76E9B6542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5" name="Title 6">
            <a:extLst>
              <a:ext uri="{FF2B5EF4-FFF2-40B4-BE49-F238E27FC236}">
                <a16:creationId xmlns:a16="http://schemas.microsoft.com/office/drawing/2014/main" id="{A41386EF-7354-2340-BA9A-148C1CE02C2F}"/>
              </a:ext>
            </a:extLst>
          </p:cNvPr>
          <p:cNvSpPr>
            <a:spLocks noGrp="1"/>
          </p:cNvSpPr>
          <p:nvPr>
            <p:ph type="title"/>
          </p:nvPr>
        </p:nvSpPr>
        <p:spPr>
          <a:xfrm>
            <a:off x="0" y="2180681"/>
            <a:ext cx="5562600" cy="3120661"/>
          </a:xfrm>
        </p:spPr>
        <p:txBody>
          <a:bodyPr>
            <a:normAutofit fontScale="90000"/>
          </a:bodyPr>
          <a:lstStyle/>
          <a:p>
            <a:r>
              <a:rPr lang="en-US" sz="4000" b="1" dirty="0"/>
              <a:t>How Rare Are 40-70 mph Southeast Wind Gusts At Queens?</a:t>
            </a:r>
            <a:br>
              <a:rPr lang="en-US" sz="4000" b="1" dirty="0"/>
            </a:br>
            <a:br>
              <a:rPr lang="en-US" sz="2700" b="1" dirty="0"/>
            </a:br>
            <a:r>
              <a:rPr lang="en-US" sz="2700" b="1" dirty="0"/>
              <a:t>1) Historically, winds only come from the east or southeast a total of 12% of the time</a:t>
            </a:r>
            <a:br>
              <a:rPr lang="en-US" sz="2700" b="1" dirty="0"/>
            </a:br>
            <a:br>
              <a:rPr lang="en-US" sz="2700" b="1" dirty="0"/>
            </a:br>
            <a:r>
              <a:rPr lang="en-US" sz="2700" b="1" dirty="0"/>
              <a:t>2) In the 7% of the time the winds come from the southeast, only one in a thousand gusts is 44.8 mph or higher</a:t>
            </a:r>
            <a:br>
              <a:rPr lang="en-US" sz="2700" b="1" dirty="0"/>
            </a:br>
            <a:br>
              <a:rPr lang="en-US" sz="2700" b="1" dirty="0"/>
            </a:br>
            <a:r>
              <a:rPr lang="en-US" sz="2700" b="1" dirty="0"/>
              <a:t>3) In Isaias, numerous gusts of 40-70 mph were reported from the southeast</a:t>
            </a:r>
            <a:br>
              <a:rPr lang="en-US" sz="2700" b="1" dirty="0"/>
            </a:br>
            <a:br>
              <a:rPr lang="en-US" sz="4000" b="1" dirty="0"/>
            </a:br>
            <a:br>
              <a:rPr lang="en-US" sz="4000" b="1" dirty="0"/>
            </a:br>
            <a:br>
              <a:rPr lang="en-US" sz="4000" b="1" dirty="0"/>
            </a:br>
            <a:endParaRPr lang="en-US" sz="4000" b="1" dirty="0"/>
          </a:p>
        </p:txBody>
      </p:sp>
      <p:sp>
        <p:nvSpPr>
          <p:cNvPr id="6" name="Rectangle 5">
            <a:extLst>
              <a:ext uri="{FF2B5EF4-FFF2-40B4-BE49-F238E27FC236}">
                <a16:creationId xmlns:a16="http://schemas.microsoft.com/office/drawing/2014/main" id="{6F46D8A2-10B6-4B44-B91D-D328E050E7AF}"/>
              </a:ext>
            </a:extLst>
          </p:cNvPr>
          <p:cNvSpPr/>
          <p:nvPr/>
        </p:nvSpPr>
        <p:spPr>
          <a:xfrm>
            <a:off x="11430588" y="391886"/>
            <a:ext cx="685212" cy="6324600"/>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AF06-659A-F04A-BA5E-60D26F3FD549}"/>
              </a:ext>
            </a:extLst>
          </p:cNvPr>
          <p:cNvSpPr/>
          <p:nvPr/>
        </p:nvSpPr>
        <p:spPr>
          <a:xfrm rot="5400000">
            <a:off x="8539988" y="2988276"/>
            <a:ext cx="957649" cy="6193972"/>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5E57AE-A97A-664F-9A1F-7BF75B2BC1DE}"/>
              </a:ext>
            </a:extLst>
          </p:cNvPr>
          <p:cNvSpPr/>
          <p:nvPr/>
        </p:nvSpPr>
        <p:spPr>
          <a:xfrm>
            <a:off x="11430588" y="5606437"/>
            <a:ext cx="685212" cy="957650"/>
          </a:xfrm>
          <a:prstGeom prst="rect">
            <a:avLst/>
          </a:prstGeom>
          <a:solidFill>
            <a:schemeClr val="accent1">
              <a:alpha val="0"/>
            </a:schemeClr>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20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C47F49-3FD2-5442-9B4F-A23D750002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18314" y="-7085"/>
            <a:ext cx="7173687" cy="6884522"/>
          </a:xfrm>
          <a:prstGeom prst="rect">
            <a:avLst/>
          </a:prstGeom>
        </p:spPr>
      </p:pic>
      <p:sp>
        <p:nvSpPr>
          <p:cNvPr id="6" name="Rectangle 5">
            <a:extLst>
              <a:ext uri="{FF2B5EF4-FFF2-40B4-BE49-F238E27FC236}">
                <a16:creationId xmlns:a16="http://schemas.microsoft.com/office/drawing/2014/main" id="{F0FBF339-3A91-4B46-9AE7-6B4736AFE060}"/>
              </a:ext>
            </a:extLst>
          </p:cNvPr>
          <p:cNvSpPr/>
          <p:nvPr/>
        </p:nvSpPr>
        <p:spPr>
          <a:xfrm>
            <a:off x="10755085" y="315686"/>
            <a:ext cx="609601" cy="5516703"/>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1D992B-ECD9-8B46-BD86-9A4BA79BDC13}"/>
              </a:ext>
            </a:extLst>
          </p:cNvPr>
          <p:cNvSpPr txBox="1"/>
          <p:nvPr/>
        </p:nvSpPr>
        <p:spPr>
          <a:xfrm>
            <a:off x="111212" y="6123514"/>
            <a:ext cx="3970638" cy="523220"/>
          </a:xfrm>
          <a:prstGeom prst="rect">
            <a:avLst/>
          </a:prstGeom>
          <a:noFill/>
        </p:spPr>
        <p:txBody>
          <a:bodyPr wrap="square" rtlCol="0">
            <a:spAutoFit/>
          </a:bodyPr>
          <a:lstStyle/>
          <a:p>
            <a:pPr algn="ctr"/>
            <a:r>
              <a:rPr lang="en-US" sz="2800" b="1" dirty="0">
                <a:solidFill>
                  <a:srgbClr val="FF0000"/>
                </a:solidFill>
                <a:latin typeface="Bauhaus 93" pitchFamily="82" charset="77"/>
                <a:cs typeface="Algerian" panose="020F0502020204030204" pitchFamily="34" charset="0"/>
              </a:rPr>
              <a:t>⎕</a:t>
            </a:r>
            <a:r>
              <a:rPr lang="en-US" sz="2800" b="1" i="1" dirty="0">
                <a:solidFill>
                  <a:srgbClr val="FF0000"/>
                </a:solidFill>
                <a:latin typeface="Bauhaus 93" pitchFamily="82" charset="77"/>
                <a:cs typeface="Algerian" panose="020F0502020204030204" pitchFamily="34" charset="0"/>
              </a:rPr>
              <a:t> </a:t>
            </a:r>
            <a:r>
              <a:rPr lang="en-US" sz="2800" b="1" i="1" dirty="0">
                <a:solidFill>
                  <a:srgbClr val="FF0000"/>
                </a:solidFill>
              </a:rPr>
              <a:t>11:00 AM-5:00 PM</a:t>
            </a:r>
          </a:p>
        </p:txBody>
      </p:sp>
      <p:pic>
        <p:nvPicPr>
          <p:cNvPr id="4" name="Picture 3">
            <a:extLst>
              <a:ext uri="{FF2B5EF4-FFF2-40B4-BE49-F238E27FC236}">
                <a16:creationId xmlns:a16="http://schemas.microsoft.com/office/drawing/2014/main" id="{DB12BB69-B998-714A-8E3B-65BAE334CB8A}"/>
              </a:ext>
            </a:extLst>
          </p:cNvPr>
          <p:cNvPicPr>
            <a:picLocks noChangeAspect="1"/>
          </p:cNvPicPr>
          <p:nvPr/>
        </p:nvPicPr>
        <p:blipFill>
          <a:blip r:embed="rId3"/>
          <a:stretch>
            <a:fillRect/>
          </a:stretch>
        </p:blipFill>
        <p:spPr>
          <a:xfrm>
            <a:off x="5257802" y="-10886"/>
            <a:ext cx="3282630" cy="3282630"/>
          </a:xfrm>
          <a:prstGeom prst="rect">
            <a:avLst/>
          </a:prstGeom>
        </p:spPr>
      </p:pic>
      <p:sp>
        <p:nvSpPr>
          <p:cNvPr id="9" name="Oval 8">
            <a:extLst>
              <a:ext uri="{FF2B5EF4-FFF2-40B4-BE49-F238E27FC236}">
                <a16:creationId xmlns:a16="http://schemas.microsoft.com/office/drawing/2014/main" id="{34C96288-764E-CF49-9F4F-6A6E8C4694F3}"/>
              </a:ext>
            </a:extLst>
          </p:cNvPr>
          <p:cNvSpPr/>
          <p:nvPr/>
        </p:nvSpPr>
        <p:spPr>
          <a:xfrm>
            <a:off x="5292393" y="1568519"/>
            <a:ext cx="694750" cy="525077"/>
          </a:xfrm>
          <a:prstGeom prst="ellipse">
            <a:avLst/>
          </a:prstGeom>
          <a:solidFill>
            <a:srgbClr val="FF0000">
              <a:alpha val="0"/>
            </a:srgbClr>
          </a:solidFill>
          <a:ln w="889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DE52B0-51C6-C348-9A66-172E0F3019DC}"/>
              </a:ext>
            </a:extLst>
          </p:cNvPr>
          <p:cNvSpPr txBox="1"/>
          <p:nvPr/>
        </p:nvSpPr>
        <p:spPr>
          <a:xfrm>
            <a:off x="6698470" y="2006511"/>
            <a:ext cx="1820190"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8PM Monday- 8PM Tue. Data</a:t>
            </a:r>
          </a:p>
        </p:txBody>
      </p:sp>
      <p:sp>
        <p:nvSpPr>
          <p:cNvPr id="13" name="Title 6">
            <a:extLst>
              <a:ext uri="{FF2B5EF4-FFF2-40B4-BE49-F238E27FC236}">
                <a16:creationId xmlns:a16="http://schemas.microsoft.com/office/drawing/2014/main" id="{F89DA168-A9FB-E642-912C-B48F64BFE605}"/>
              </a:ext>
            </a:extLst>
          </p:cNvPr>
          <p:cNvSpPr>
            <a:spLocks noGrp="1"/>
          </p:cNvSpPr>
          <p:nvPr>
            <p:ph type="title"/>
          </p:nvPr>
        </p:nvSpPr>
        <p:spPr>
          <a:xfrm>
            <a:off x="0" y="2093596"/>
            <a:ext cx="5292392" cy="2804984"/>
          </a:xfrm>
        </p:spPr>
        <p:txBody>
          <a:bodyPr>
            <a:normAutofit fontScale="90000"/>
          </a:bodyPr>
          <a:lstStyle/>
          <a:p>
            <a:r>
              <a:rPr lang="en-US" sz="4000" b="1" dirty="0"/>
              <a:t>Nassau County Analysis</a:t>
            </a:r>
            <a:br>
              <a:rPr lang="en-US" sz="4000" b="1" dirty="0"/>
            </a:br>
            <a:br>
              <a:rPr lang="en-US" sz="4000" b="1" dirty="0"/>
            </a:br>
            <a:r>
              <a:rPr lang="en-US" sz="2700" b="1" u="sng" dirty="0">
                <a:solidFill>
                  <a:srgbClr val="FF0000"/>
                </a:solidFill>
              </a:rPr>
              <a:t>Data From Wantagh NYS Mesonet Site</a:t>
            </a:r>
            <a:br>
              <a:rPr lang="en-US" sz="4000" b="1" dirty="0"/>
            </a:br>
            <a:r>
              <a:rPr lang="en-US" sz="2700" b="1" dirty="0"/>
              <a:t>1) Peak gusts near 70 mph</a:t>
            </a:r>
            <a:br>
              <a:rPr lang="en-US" sz="2700" b="1" dirty="0"/>
            </a:br>
            <a:br>
              <a:rPr lang="en-US" sz="2700" b="1" dirty="0"/>
            </a:br>
            <a:r>
              <a:rPr lang="en-US" sz="2700" b="1" dirty="0"/>
              <a:t>2) Long duration of 40+ mph gusts (~6 hours)</a:t>
            </a:r>
            <a:br>
              <a:rPr lang="en-US" sz="2700" b="1" dirty="0"/>
            </a:br>
            <a:br>
              <a:rPr lang="en-US" sz="2700" b="1" dirty="0"/>
            </a:br>
            <a:r>
              <a:rPr lang="en-US" sz="2700" b="1" dirty="0"/>
              <a:t>3) 40+ mph gusts from every direction between ESE </a:t>
            </a:r>
            <a:r>
              <a:rPr lang="en-US" sz="2700" b="1" dirty="0">
                <a:sym typeface="Wingdings" pitchFamily="2" charset="2"/>
              </a:rPr>
              <a:t></a:t>
            </a:r>
            <a:r>
              <a:rPr lang="en-US" sz="2700" b="1" dirty="0"/>
              <a:t> South </a:t>
            </a:r>
            <a:r>
              <a:rPr lang="en-US" sz="2700" b="1" dirty="0">
                <a:sym typeface="Wingdings" pitchFamily="2" charset="2"/>
              </a:rPr>
              <a:t> </a:t>
            </a:r>
            <a:r>
              <a:rPr lang="en-US" sz="2700" b="1" dirty="0"/>
              <a:t>SW (full 130</a:t>
            </a:r>
            <a:r>
              <a:rPr lang="en-US" sz="2700" b="1" baseline="30000" dirty="0"/>
              <a:t>o</a:t>
            </a:r>
            <a:r>
              <a:rPr lang="en-US" sz="2700" b="1" dirty="0"/>
              <a:t> range)</a:t>
            </a:r>
            <a:br>
              <a:rPr lang="en-US" sz="2700" b="1" dirty="0"/>
            </a:br>
            <a:br>
              <a:rPr lang="en-US" sz="2700" b="1" dirty="0"/>
            </a:br>
            <a:r>
              <a:rPr lang="en-US" sz="2700" b="1" dirty="0"/>
              <a:t>4) Very rare to see southeast winds this strong</a:t>
            </a:r>
            <a:br>
              <a:rPr lang="en-US" sz="4000" b="1" dirty="0"/>
            </a:br>
            <a:br>
              <a:rPr lang="en-US" sz="4000" b="1" dirty="0"/>
            </a:br>
            <a:endParaRPr lang="en-US" sz="4000" b="1" dirty="0"/>
          </a:p>
        </p:txBody>
      </p:sp>
    </p:spTree>
    <p:extLst>
      <p:ext uri="{BB962C8B-B14F-4D97-AF65-F5344CB8AC3E}">
        <p14:creationId xmlns:p14="http://schemas.microsoft.com/office/powerpoint/2010/main" val="312894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D2AC3-A90C-0E42-9C26-E92850AC28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5" name="Title 6">
            <a:extLst>
              <a:ext uri="{FF2B5EF4-FFF2-40B4-BE49-F238E27FC236}">
                <a16:creationId xmlns:a16="http://schemas.microsoft.com/office/drawing/2014/main" id="{A41386EF-7354-2340-BA9A-148C1CE02C2F}"/>
              </a:ext>
            </a:extLst>
          </p:cNvPr>
          <p:cNvSpPr>
            <a:spLocks noGrp="1"/>
          </p:cNvSpPr>
          <p:nvPr>
            <p:ph type="title"/>
          </p:nvPr>
        </p:nvSpPr>
        <p:spPr>
          <a:xfrm>
            <a:off x="0" y="2180681"/>
            <a:ext cx="5562600" cy="3120661"/>
          </a:xfrm>
        </p:spPr>
        <p:txBody>
          <a:bodyPr>
            <a:normAutofit fontScale="90000"/>
          </a:bodyPr>
          <a:lstStyle/>
          <a:p>
            <a:r>
              <a:rPr lang="en-US" sz="4000" b="1" dirty="0"/>
              <a:t>How Rare Are 40-70 mph Southeast Wind Gusts At Wantagh?</a:t>
            </a:r>
            <a:br>
              <a:rPr lang="en-US" sz="4000" b="1" dirty="0"/>
            </a:br>
            <a:br>
              <a:rPr lang="en-US" sz="2700" b="1" dirty="0"/>
            </a:br>
            <a:r>
              <a:rPr lang="en-US" sz="2700" b="1" dirty="0"/>
              <a:t>1) Historically, winds only come from the east or southeast a total of 18% of the time</a:t>
            </a:r>
            <a:br>
              <a:rPr lang="en-US" sz="2700" b="1" dirty="0"/>
            </a:br>
            <a:br>
              <a:rPr lang="en-US" sz="2700" b="1" dirty="0"/>
            </a:br>
            <a:r>
              <a:rPr lang="en-US" sz="2700" b="1" dirty="0"/>
              <a:t>2) In the 9% of the time the winds come from the east, only one in a thousand gusts is 38.2 mph or higher</a:t>
            </a:r>
            <a:br>
              <a:rPr lang="en-US" sz="2700" b="1" dirty="0"/>
            </a:br>
            <a:br>
              <a:rPr lang="en-US" sz="2700" b="1" dirty="0"/>
            </a:br>
            <a:r>
              <a:rPr lang="en-US" sz="2700" b="1" dirty="0"/>
              <a:t>3) In Isaias, numerous gusts between 40-70 mph were reported from the southeast</a:t>
            </a:r>
            <a:br>
              <a:rPr lang="en-US" sz="2700" b="1" dirty="0"/>
            </a:br>
            <a:br>
              <a:rPr lang="en-US" sz="4000" b="1" dirty="0"/>
            </a:br>
            <a:br>
              <a:rPr lang="en-US" sz="4000" b="1" dirty="0"/>
            </a:br>
            <a:br>
              <a:rPr lang="en-US" sz="4000" b="1" dirty="0"/>
            </a:br>
            <a:endParaRPr lang="en-US" sz="4000" b="1" dirty="0"/>
          </a:p>
        </p:txBody>
      </p:sp>
      <p:sp>
        <p:nvSpPr>
          <p:cNvPr id="6" name="Rectangle 5">
            <a:extLst>
              <a:ext uri="{FF2B5EF4-FFF2-40B4-BE49-F238E27FC236}">
                <a16:creationId xmlns:a16="http://schemas.microsoft.com/office/drawing/2014/main" id="{6F46D8A2-10B6-4B44-B91D-D328E050E7AF}"/>
              </a:ext>
            </a:extLst>
          </p:cNvPr>
          <p:cNvSpPr/>
          <p:nvPr/>
        </p:nvSpPr>
        <p:spPr>
          <a:xfrm>
            <a:off x="11430588" y="391886"/>
            <a:ext cx="685212" cy="6324600"/>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AF06-659A-F04A-BA5E-60D26F3FD549}"/>
              </a:ext>
            </a:extLst>
          </p:cNvPr>
          <p:cNvSpPr/>
          <p:nvPr/>
        </p:nvSpPr>
        <p:spPr>
          <a:xfrm rot="5400000">
            <a:off x="8539988" y="2988276"/>
            <a:ext cx="957649" cy="6193972"/>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5E57AE-A97A-664F-9A1F-7BF75B2BC1DE}"/>
              </a:ext>
            </a:extLst>
          </p:cNvPr>
          <p:cNvSpPr/>
          <p:nvPr/>
        </p:nvSpPr>
        <p:spPr>
          <a:xfrm>
            <a:off x="11430588" y="5606437"/>
            <a:ext cx="685212" cy="957650"/>
          </a:xfrm>
          <a:prstGeom prst="rect">
            <a:avLst/>
          </a:prstGeom>
          <a:solidFill>
            <a:schemeClr val="accent1">
              <a:alpha val="0"/>
            </a:schemeClr>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49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0CD17-C4BC-8C4F-A1B2-128FB9C280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40086" y="14415"/>
            <a:ext cx="7171211" cy="6836468"/>
          </a:xfrm>
          <a:prstGeom prst="rect">
            <a:avLst/>
          </a:prstGeom>
        </p:spPr>
      </p:pic>
      <p:sp>
        <p:nvSpPr>
          <p:cNvPr id="6" name="Rectangle 5">
            <a:extLst>
              <a:ext uri="{FF2B5EF4-FFF2-40B4-BE49-F238E27FC236}">
                <a16:creationId xmlns:a16="http://schemas.microsoft.com/office/drawing/2014/main" id="{F0FBF339-3A91-4B46-9AE7-6B4736AFE060}"/>
              </a:ext>
            </a:extLst>
          </p:cNvPr>
          <p:cNvSpPr/>
          <p:nvPr/>
        </p:nvSpPr>
        <p:spPr>
          <a:xfrm>
            <a:off x="10842171" y="313005"/>
            <a:ext cx="729343" cy="5516703"/>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1D992B-ECD9-8B46-BD86-9A4BA79BDC13}"/>
              </a:ext>
            </a:extLst>
          </p:cNvPr>
          <p:cNvSpPr txBox="1"/>
          <p:nvPr/>
        </p:nvSpPr>
        <p:spPr>
          <a:xfrm>
            <a:off x="111212" y="6123514"/>
            <a:ext cx="3970638" cy="523220"/>
          </a:xfrm>
          <a:prstGeom prst="rect">
            <a:avLst/>
          </a:prstGeom>
          <a:noFill/>
        </p:spPr>
        <p:txBody>
          <a:bodyPr wrap="square" rtlCol="0">
            <a:spAutoFit/>
          </a:bodyPr>
          <a:lstStyle/>
          <a:p>
            <a:pPr algn="ctr"/>
            <a:r>
              <a:rPr lang="en-US" sz="2800" b="1" dirty="0">
                <a:solidFill>
                  <a:srgbClr val="FF0000"/>
                </a:solidFill>
              </a:rPr>
              <a:t>⎕</a:t>
            </a:r>
            <a:r>
              <a:rPr lang="en-US" sz="2800" b="1" i="1" dirty="0">
                <a:solidFill>
                  <a:srgbClr val="FF0000"/>
                </a:solidFill>
              </a:rPr>
              <a:t> 11:30 AM-8:00 PM</a:t>
            </a:r>
          </a:p>
        </p:txBody>
      </p:sp>
      <p:sp>
        <p:nvSpPr>
          <p:cNvPr id="18" name="TextBox 17">
            <a:extLst>
              <a:ext uri="{FF2B5EF4-FFF2-40B4-BE49-F238E27FC236}">
                <a16:creationId xmlns:a16="http://schemas.microsoft.com/office/drawing/2014/main" id="{D527789D-45F7-AD40-B082-81106AB4E65D}"/>
              </a:ext>
            </a:extLst>
          </p:cNvPr>
          <p:cNvSpPr txBox="1"/>
          <p:nvPr/>
        </p:nvSpPr>
        <p:spPr>
          <a:xfrm>
            <a:off x="7684298" y="0"/>
            <a:ext cx="1138721" cy="3170099"/>
          </a:xfrm>
          <a:prstGeom prst="rect">
            <a:avLst/>
          </a:prstGeom>
          <a:solidFill>
            <a:schemeClr val="bg1"/>
          </a:solidFill>
          <a:ln w="50800">
            <a:noFill/>
          </a:ln>
        </p:spPr>
        <p:txBody>
          <a:bodyPr wrap="square" rtlCol="0">
            <a:spAutoFit/>
          </a:bodyPr>
          <a:lstStyle/>
          <a:p>
            <a:pPr algn="ctr"/>
            <a:r>
              <a:rPr lang="en-US" sz="2000" b="1" i="1" dirty="0">
                <a:solidFill>
                  <a:srgbClr val="FF0000"/>
                </a:solidFill>
              </a:rPr>
              <a:t>                 </a:t>
            </a: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p:txBody>
      </p:sp>
      <p:pic>
        <p:nvPicPr>
          <p:cNvPr id="16" name="Picture 15">
            <a:extLst>
              <a:ext uri="{FF2B5EF4-FFF2-40B4-BE49-F238E27FC236}">
                <a16:creationId xmlns:a16="http://schemas.microsoft.com/office/drawing/2014/main" id="{66AEE937-D9EC-6E46-8535-513F48152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782"/>
          <a:stretch/>
        </p:blipFill>
        <p:spPr>
          <a:xfrm>
            <a:off x="5238800" y="21324"/>
            <a:ext cx="2686835" cy="3228656"/>
          </a:xfrm>
          <a:prstGeom prst="rect">
            <a:avLst/>
          </a:prstGeom>
        </p:spPr>
      </p:pic>
      <p:sp>
        <p:nvSpPr>
          <p:cNvPr id="9" name="Oval 8">
            <a:extLst>
              <a:ext uri="{FF2B5EF4-FFF2-40B4-BE49-F238E27FC236}">
                <a16:creationId xmlns:a16="http://schemas.microsoft.com/office/drawing/2014/main" id="{34C96288-764E-CF49-9F4F-6A6E8C4694F3}"/>
              </a:ext>
            </a:extLst>
          </p:cNvPr>
          <p:cNvSpPr/>
          <p:nvPr/>
        </p:nvSpPr>
        <p:spPr>
          <a:xfrm>
            <a:off x="6742479" y="1875880"/>
            <a:ext cx="470430" cy="391887"/>
          </a:xfrm>
          <a:prstGeom prst="ellipse">
            <a:avLst/>
          </a:prstGeom>
          <a:solidFill>
            <a:srgbClr val="FF0000">
              <a:alpha val="0"/>
            </a:srgbClr>
          </a:solidFill>
          <a:ln w="889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DE52B0-51C6-C348-9A66-172E0F3019DC}"/>
              </a:ext>
            </a:extLst>
          </p:cNvPr>
          <p:cNvSpPr txBox="1"/>
          <p:nvPr/>
        </p:nvSpPr>
        <p:spPr>
          <a:xfrm>
            <a:off x="5263491" y="313005"/>
            <a:ext cx="1820190"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8PM Monday- 8PM Tue. Data</a:t>
            </a:r>
          </a:p>
        </p:txBody>
      </p:sp>
      <p:sp>
        <p:nvSpPr>
          <p:cNvPr id="13" name="Title 6">
            <a:extLst>
              <a:ext uri="{FF2B5EF4-FFF2-40B4-BE49-F238E27FC236}">
                <a16:creationId xmlns:a16="http://schemas.microsoft.com/office/drawing/2014/main" id="{F89DA168-A9FB-E642-912C-B48F64BFE605}"/>
              </a:ext>
            </a:extLst>
          </p:cNvPr>
          <p:cNvSpPr>
            <a:spLocks noGrp="1"/>
          </p:cNvSpPr>
          <p:nvPr>
            <p:ph type="title"/>
          </p:nvPr>
        </p:nvSpPr>
        <p:spPr>
          <a:xfrm>
            <a:off x="0" y="2093596"/>
            <a:ext cx="5366657" cy="2804984"/>
          </a:xfrm>
        </p:spPr>
        <p:txBody>
          <a:bodyPr>
            <a:normAutofit fontScale="90000"/>
          </a:bodyPr>
          <a:lstStyle/>
          <a:p>
            <a:r>
              <a:rPr lang="en-US" sz="4000" b="1" dirty="0"/>
              <a:t>Westchester County Analysis</a:t>
            </a:r>
            <a:br>
              <a:rPr lang="en-US" sz="4000" b="1" dirty="0"/>
            </a:br>
            <a:br>
              <a:rPr lang="en-US" sz="4000" b="1" dirty="0"/>
            </a:br>
            <a:r>
              <a:rPr lang="en-US" sz="2700" b="1" u="sng" dirty="0">
                <a:solidFill>
                  <a:srgbClr val="FF0000"/>
                </a:solidFill>
              </a:rPr>
              <a:t>Data From Somers NYS Mesonet Site</a:t>
            </a:r>
            <a:br>
              <a:rPr lang="en-US" sz="4000" b="1" dirty="0"/>
            </a:br>
            <a:r>
              <a:rPr lang="en-US" sz="2700" b="1" dirty="0"/>
              <a:t>1) Peak gusts near 57 mph from the southeast</a:t>
            </a:r>
            <a:br>
              <a:rPr lang="en-US" sz="2700" b="1" dirty="0"/>
            </a:br>
            <a:br>
              <a:rPr lang="en-US" sz="2700" b="1" dirty="0"/>
            </a:br>
            <a:r>
              <a:rPr lang="en-US" sz="2700" b="1" dirty="0"/>
              <a:t>2) Lengthy period of 35+ mph gusts (~8 hours, with a gap in the middle)</a:t>
            </a:r>
            <a:br>
              <a:rPr lang="en-US" sz="2700" b="1" dirty="0"/>
            </a:br>
            <a:br>
              <a:rPr lang="en-US" sz="2700" b="1" dirty="0"/>
            </a:br>
            <a:r>
              <a:rPr lang="en-US" sz="2700" b="1" dirty="0"/>
              <a:t>3) 35+ mph gusts from every direction between East </a:t>
            </a:r>
            <a:r>
              <a:rPr lang="en-US" sz="2700" b="1" dirty="0">
                <a:sym typeface="Wingdings" pitchFamily="2" charset="2"/>
              </a:rPr>
              <a:t></a:t>
            </a:r>
            <a:r>
              <a:rPr lang="en-US" sz="2700" b="1" dirty="0"/>
              <a:t> South </a:t>
            </a:r>
            <a:r>
              <a:rPr lang="en-US" sz="2700" b="1" dirty="0">
                <a:sym typeface="Wingdings" pitchFamily="2" charset="2"/>
              </a:rPr>
              <a:t> </a:t>
            </a:r>
            <a:r>
              <a:rPr lang="en-US" sz="2700" b="1" dirty="0"/>
              <a:t>SW (full 130</a:t>
            </a:r>
            <a:r>
              <a:rPr lang="en-US" sz="2700" b="1" baseline="30000" dirty="0"/>
              <a:t>o</a:t>
            </a:r>
            <a:r>
              <a:rPr lang="en-US" sz="2700" b="1" dirty="0"/>
              <a:t> range)</a:t>
            </a:r>
            <a:br>
              <a:rPr lang="en-US" sz="4000" b="1" dirty="0"/>
            </a:br>
            <a:br>
              <a:rPr lang="en-US" sz="4000" b="1" dirty="0"/>
            </a:br>
            <a:endParaRPr lang="en-US" sz="4000" b="1" dirty="0"/>
          </a:p>
        </p:txBody>
      </p:sp>
    </p:spTree>
    <p:extLst>
      <p:ext uri="{BB962C8B-B14F-4D97-AF65-F5344CB8AC3E}">
        <p14:creationId xmlns:p14="http://schemas.microsoft.com/office/powerpoint/2010/main" val="62948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CE44A-DDB0-604E-AE75-C4550D8646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5" name="Title 6">
            <a:extLst>
              <a:ext uri="{FF2B5EF4-FFF2-40B4-BE49-F238E27FC236}">
                <a16:creationId xmlns:a16="http://schemas.microsoft.com/office/drawing/2014/main" id="{A41386EF-7354-2340-BA9A-148C1CE02C2F}"/>
              </a:ext>
            </a:extLst>
          </p:cNvPr>
          <p:cNvSpPr>
            <a:spLocks noGrp="1"/>
          </p:cNvSpPr>
          <p:nvPr>
            <p:ph type="title"/>
          </p:nvPr>
        </p:nvSpPr>
        <p:spPr>
          <a:xfrm>
            <a:off x="0" y="2485776"/>
            <a:ext cx="5562600" cy="3120661"/>
          </a:xfrm>
        </p:spPr>
        <p:txBody>
          <a:bodyPr>
            <a:normAutofit fontScale="90000"/>
          </a:bodyPr>
          <a:lstStyle/>
          <a:p>
            <a:r>
              <a:rPr lang="en-US" sz="4000" b="1" dirty="0"/>
              <a:t>How Rare Are 57 mph Southeast Wind Gusts At Somers?</a:t>
            </a:r>
            <a:br>
              <a:rPr lang="en-US" sz="4000" b="1" dirty="0"/>
            </a:br>
            <a:br>
              <a:rPr lang="en-US" sz="2700" b="1" dirty="0"/>
            </a:br>
            <a:r>
              <a:rPr lang="en-US" sz="2700" b="1" dirty="0"/>
              <a:t>1) Historically, winds only come from the southeast a total of 11% of the time</a:t>
            </a:r>
            <a:br>
              <a:rPr lang="en-US" sz="2700" b="1" dirty="0"/>
            </a:br>
            <a:br>
              <a:rPr lang="en-US" sz="2700" b="1" dirty="0"/>
            </a:br>
            <a:r>
              <a:rPr lang="en-US" sz="2700" b="1" dirty="0"/>
              <a:t>2) In this 11%, only one in a thousand gusts is 31.8 mph or higher</a:t>
            </a:r>
            <a:br>
              <a:rPr lang="en-US" sz="2700" b="1" dirty="0"/>
            </a:br>
            <a:br>
              <a:rPr lang="en-US" sz="2700" b="1" dirty="0"/>
            </a:br>
            <a:r>
              <a:rPr lang="en-US" sz="2700" b="1" dirty="0"/>
              <a:t>3) In Isaias, 57 mph gusts were reported from the southeast</a:t>
            </a:r>
            <a:br>
              <a:rPr lang="en-US" sz="2700" b="1" dirty="0"/>
            </a:br>
            <a:br>
              <a:rPr lang="en-US" sz="4000" b="1" dirty="0"/>
            </a:br>
            <a:br>
              <a:rPr lang="en-US" sz="4000" b="1" dirty="0"/>
            </a:br>
            <a:br>
              <a:rPr lang="en-US" sz="4000" b="1" dirty="0"/>
            </a:br>
            <a:endParaRPr lang="en-US" sz="4000" b="1" dirty="0"/>
          </a:p>
        </p:txBody>
      </p:sp>
      <p:sp>
        <p:nvSpPr>
          <p:cNvPr id="6" name="Rectangle 5">
            <a:extLst>
              <a:ext uri="{FF2B5EF4-FFF2-40B4-BE49-F238E27FC236}">
                <a16:creationId xmlns:a16="http://schemas.microsoft.com/office/drawing/2014/main" id="{6F46D8A2-10B6-4B44-B91D-D328E050E7AF}"/>
              </a:ext>
            </a:extLst>
          </p:cNvPr>
          <p:cNvSpPr/>
          <p:nvPr/>
        </p:nvSpPr>
        <p:spPr>
          <a:xfrm>
            <a:off x="11430588" y="391886"/>
            <a:ext cx="685212" cy="6324600"/>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AF06-659A-F04A-BA5E-60D26F3FD549}"/>
              </a:ext>
            </a:extLst>
          </p:cNvPr>
          <p:cNvSpPr/>
          <p:nvPr/>
        </p:nvSpPr>
        <p:spPr>
          <a:xfrm rot="5400000">
            <a:off x="8539988" y="2988276"/>
            <a:ext cx="957649" cy="6193972"/>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5E57AE-A97A-664F-9A1F-7BF75B2BC1DE}"/>
              </a:ext>
            </a:extLst>
          </p:cNvPr>
          <p:cNvSpPr/>
          <p:nvPr/>
        </p:nvSpPr>
        <p:spPr>
          <a:xfrm>
            <a:off x="11430588" y="5606437"/>
            <a:ext cx="685212" cy="957650"/>
          </a:xfrm>
          <a:prstGeom prst="rect">
            <a:avLst/>
          </a:prstGeom>
          <a:solidFill>
            <a:schemeClr val="accent1">
              <a:alpha val="0"/>
            </a:schemeClr>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98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82B50-1A61-9D44-BB9D-AF6F0F9D7B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0570" y="0"/>
            <a:ext cx="7171430" cy="6836676"/>
          </a:xfrm>
          <a:prstGeom prst="rect">
            <a:avLst/>
          </a:prstGeom>
        </p:spPr>
      </p:pic>
      <p:sp>
        <p:nvSpPr>
          <p:cNvPr id="6" name="Rectangle 5">
            <a:extLst>
              <a:ext uri="{FF2B5EF4-FFF2-40B4-BE49-F238E27FC236}">
                <a16:creationId xmlns:a16="http://schemas.microsoft.com/office/drawing/2014/main" id="{F0FBF339-3A91-4B46-9AE7-6B4736AFE060}"/>
              </a:ext>
            </a:extLst>
          </p:cNvPr>
          <p:cNvSpPr/>
          <p:nvPr/>
        </p:nvSpPr>
        <p:spPr>
          <a:xfrm>
            <a:off x="10775988" y="313005"/>
            <a:ext cx="828183" cy="5516703"/>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1D992B-ECD9-8B46-BD86-9A4BA79BDC13}"/>
              </a:ext>
            </a:extLst>
          </p:cNvPr>
          <p:cNvSpPr txBox="1"/>
          <p:nvPr/>
        </p:nvSpPr>
        <p:spPr>
          <a:xfrm>
            <a:off x="111212" y="6123514"/>
            <a:ext cx="3970638" cy="523220"/>
          </a:xfrm>
          <a:prstGeom prst="rect">
            <a:avLst/>
          </a:prstGeom>
          <a:noFill/>
        </p:spPr>
        <p:txBody>
          <a:bodyPr wrap="square" rtlCol="0">
            <a:spAutoFit/>
          </a:bodyPr>
          <a:lstStyle/>
          <a:p>
            <a:pPr algn="ctr"/>
            <a:r>
              <a:rPr lang="en-US" sz="2800" b="1" dirty="0">
                <a:solidFill>
                  <a:srgbClr val="FF0000"/>
                </a:solidFill>
              </a:rPr>
              <a:t>⎕</a:t>
            </a:r>
            <a:r>
              <a:rPr lang="en-US" sz="2800" b="1" i="1" dirty="0">
                <a:solidFill>
                  <a:srgbClr val="FF0000"/>
                </a:solidFill>
              </a:rPr>
              <a:t> 11:00 AM-7:00 PM</a:t>
            </a:r>
          </a:p>
        </p:txBody>
      </p:sp>
      <p:sp>
        <p:nvSpPr>
          <p:cNvPr id="18" name="TextBox 17">
            <a:extLst>
              <a:ext uri="{FF2B5EF4-FFF2-40B4-BE49-F238E27FC236}">
                <a16:creationId xmlns:a16="http://schemas.microsoft.com/office/drawing/2014/main" id="{D527789D-45F7-AD40-B082-81106AB4E65D}"/>
              </a:ext>
            </a:extLst>
          </p:cNvPr>
          <p:cNvSpPr txBox="1"/>
          <p:nvPr/>
        </p:nvSpPr>
        <p:spPr>
          <a:xfrm>
            <a:off x="7684298" y="0"/>
            <a:ext cx="1138721" cy="3170099"/>
          </a:xfrm>
          <a:prstGeom prst="rect">
            <a:avLst/>
          </a:prstGeom>
          <a:solidFill>
            <a:schemeClr val="bg1"/>
          </a:solidFill>
          <a:ln w="50800">
            <a:noFill/>
          </a:ln>
        </p:spPr>
        <p:txBody>
          <a:bodyPr wrap="square" rtlCol="0">
            <a:spAutoFit/>
          </a:bodyPr>
          <a:lstStyle/>
          <a:p>
            <a:pPr algn="ctr"/>
            <a:r>
              <a:rPr lang="en-US" sz="2000" b="1" i="1" dirty="0">
                <a:solidFill>
                  <a:srgbClr val="FF0000"/>
                </a:solidFill>
              </a:rPr>
              <a:t>                 </a:t>
            </a: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p:txBody>
      </p:sp>
      <p:pic>
        <p:nvPicPr>
          <p:cNvPr id="16" name="Picture 15">
            <a:extLst>
              <a:ext uri="{FF2B5EF4-FFF2-40B4-BE49-F238E27FC236}">
                <a16:creationId xmlns:a16="http://schemas.microsoft.com/office/drawing/2014/main" id="{66AEE937-D9EC-6E46-8535-513F48152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782"/>
          <a:stretch/>
        </p:blipFill>
        <p:spPr>
          <a:xfrm>
            <a:off x="5227914" y="10438"/>
            <a:ext cx="2638105" cy="3170099"/>
          </a:xfrm>
          <a:prstGeom prst="rect">
            <a:avLst/>
          </a:prstGeom>
        </p:spPr>
      </p:pic>
      <p:sp>
        <p:nvSpPr>
          <p:cNvPr id="9" name="Oval 8">
            <a:extLst>
              <a:ext uri="{FF2B5EF4-FFF2-40B4-BE49-F238E27FC236}">
                <a16:creationId xmlns:a16="http://schemas.microsoft.com/office/drawing/2014/main" id="{34C96288-764E-CF49-9F4F-6A6E8C4694F3}"/>
              </a:ext>
            </a:extLst>
          </p:cNvPr>
          <p:cNvSpPr/>
          <p:nvPr/>
        </p:nvSpPr>
        <p:spPr>
          <a:xfrm>
            <a:off x="7000971" y="1638361"/>
            <a:ext cx="470430" cy="391887"/>
          </a:xfrm>
          <a:prstGeom prst="ellipse">
            <a:avLst/>
          </a:prstGeom>
          <a:solidFill>
            <a:srgbClr val="FF0000">
              <a:alpha val="0"/>
            </a:srgbClr>
          </a:solidFill>
          <a:ln w="889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DE52B0-51C6-C348-9A66-172E0F3019DC}"/>
              </a:ext>
            </a:extLst>
          </p:cNvPr>
          <p:cNvSpPr txBox="1"/>
          <p:nvPr/>
        </p:nvSpPr>
        <p:spPr>
          <a:xfrm>
            <a:off x="5263491" y="313005"/>
            <a:ext cx="1820190"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8PM Monday- 8PM Tue. Data</a:t>
            </a:r>
          </a:p>
        </p:txBody>
      </p:sp>
      <p:sp>
        <p:nvSpPr>
          <p:cNvPr id="13" name="Title 6">
            <a:extLst>
              <a:ext uri="{FF2B5EF4-FFF2-40B4-BE49-F238E27FC236}">
                <a16:creationId xmlns:a16="http://schemas.microsoft.com/office/drawing/2014/main" id="{F89DA168-A9FB-E642-912C-B48F64BFE605}"/>
              </a:ext>
            </a:extLst>
          </p:cNvPr>
          <p:cNvSpPr>
            <a:spLocks noGrp="1"/>
          </p:cNvSpPr>
          <p:nvPr>
            <p:ph type="title"/>
          </p:nvPr>
        </p:nvSpPr>
        <p:spPr>
          <a:xfrm>
            <a:off x="0" y="2093596"/>
            <a:ext cx="5366657" cy="2804984"/>
          </a:xfrm>
        </p:spPr>
        <p:txBody>
          <a:bodyPr>
            <a:normAutofit fontScale="90000"/>
          </a:bodyPr>
          <a:lstStyle/>
          <a:p>
            <a:r>
              <a:rPr lang="en-US" sz="4000" b="1" dirty="0"/>
              <a:t>Putnam County Analysis</a:t>
            </a:r>
            <a:br>
              <a:rPr lang="en-US" sz="4000" b="1" dirty="0"/>
            </a:br>
            <a:br>
              <a:rPr lang="en-US" sz="4000" b="1" dirty="0"/>
            </a:br>
            <a:r>
              <a:rPr lang="en-US" sz="2700" b="1" u="sng" dirty="0">
                <a:solidFill>
                  <a:srgbClr val="FF0000"/>
                </a:solidFill>
              </a:rPr>
              <a:t>Data From Brewster NYS Mesonet Site</a:t>
            </a:r>
            <a:br>
              <a:rPr lang="en-US" sz="4000" b="1" dirty="0"/>
            </a:br>
            <a:r>
              <a:rPr lang="en-US" sz="2700" b="1" dirty="0"/>
              <a:t>1) Peak gusts near 45 mph from the south-southeast</a:t>
            </a:r>
            <a:br>
              <a:rPr lang="en-US" sz="2700" b="1" dirty="0"/>
            </a:br>
            <a:br>
              <a:rPr lang="en-US" sz="2700" b="1" dirty="0"/>
            </a:br>
            <a:r>
              <a:rPr lang="en-US" sz="2700" b="1" dirty="0"/>
              <a:t>2) Lengthy period of 30+ mph gusts (~8 hours, with a gap in the middle)</a:t>
            </a:r>
            <a:br>
              <a:rPr lang="en-US" sz="2700" b="1" dirty="0"/>
            </a:br>
            <a:br>
              <a:rPr lang="en-US" sz="2700" b="1" dirty="0"/>
            </a:br>
            <a:r>
              <a:rPr lang="en-US" sz="2700" b="1" dirty="0"/>
              <a:t>3) 30+ mph gusts from every direction between Southeast </a:t>
            </a:r>
            <a:r>
              <a:rPr lang="en-US" sz="2700" b="1" dirty="0">
                <a:sym typeface="Wingdings" pitchFamily="2" charset="2"/>
              </a:rPr>
              <a:t></a:t>
            </a:r>
            <a:r>
              <a:rPr lang="en-US" sz="2700" b="1" dirty="0"/>
              <a:t> South </a:t>
            </a:r>
            <a:r>
              <a:rPr lang="en-US" sz="2700" b="1" dirty="0">
                <a:sym typeface="Wingdings" pitchFamily="2" charset="2"/>
              </a:rPr>
              <a:t> </a:t>
            </a:r>
            <a:r>
              <a:rPr lang="en-US" sz="2700" b="1" dirty="0"/>
              <a:t>West (full 130</a:t>
            </a:r>
            <a:r>
              <a:rPr lang="en-US" sz="2700" b="1" baseline="30000" dirty="0"/>
              <a:t>o</a:t>
            </a:r>
            <a:r>
              <a:rPr lang="en-US" sz="2700" b="1" dirty="0"/>
              <a:t> range)</a:t>
            </a:r>
            <a:br>
              <a:rPr lang="en-US" sz="2700" b="1" dirty="0"/>
            </a:br>
            <a:br>
              <a:rPr lang="en-US" sz="2700" b="1" dirty="0"/>
            </a:br>
            <a:r>
              <a:rPr lang="en-US" sz="2700" b="1" dirty="0"/>
              <a:t>4) Given area topography, it’s likely stronger wind gusts occurred nearby that may not be reflected here</a:t>
            </a:r>
            <a:br>
              <a:rPr lang="en-US" sz="4000" b="1" dirty="0"/>
            </a:br>
            <a:br>
              <a:rPr lang="en-US" sz="4000" b="1" dirty="0"/>
            </a:br>
            <a:endParaRPr lang="en-US" sz="4000" b="1" dirty="0"/>
          </a:p>
        </p:txBody>
      </p:sp>
    </p:spTree>
    <p:extLst>
      <p:ext uri="{BB962C8B-B14F-4D97-AF65-F5344CB8AC3E}">
        <p14:creationId xmlns:p14="http://schemas.microsoft.com/office/powerpoint/2010/main" val="211111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2F592-CDA2-C144-B404-FA13019E90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5" name="Title 6">
            <a:extLst>
              <a:ext uri="{FF2B5EF4-FFF2-40B4-BE49-F238E27FC236}">
                <a16:creationId xmlns:a16="http://schemas.microsoft.com/office/drawing/2014/main" id="{A41386EF-7354-2340-BA9A-148C1CE02C2F}"/>
              </a:ext>
            </a:extLst>
          </p:cNvPr>
          <p:cNvSpPr>
            <a:spLocks noGrp="1"/>
          </p:cNvSpPr>
          <p:nvPr>
            <p:ph type="title"/>
          </p:nvPr>
        </p:nvSpPr>
        <p:spPr>
          <a:xfrm>
            <a:off x="0" y="2485776"/>
            <a:ext cx="5562600" cy="3120661"/>
          </a:xfrm>
        </p:spPr>
        <p:txBody>
          <a:bodyPr>
            <a:normAutofit fontScale="90000"/>
          </a:bodyPr>
          <a:lstStyle/>
          <a:p>
            <a:r>
              <a:rPr lang="en-US" sz="4000" b="1" dirty="0"/>
              <a:t>How Rare Are 45 mph Southeast Wind Gusts At Brewster?</a:t>
            </a:r>
            <a:br>
              <a:rPr lang="en-US" sz="4000" b="1" dirty="0"/>
            </a:br>
            <a:br>
              <a:rPr lang="en-US" sz="2700" b="1" dirty="0"/>
            </a:br>
            <a:r>
              <a:rPr lang="en-US" sz="2700" b="1" dirty="0"/>
              <a:t>1) Historically, winds only come from the east or southeast a total of 13% of the time</a:t>
            </a:r>
            <a:br>
              <a:rPr lang="en-US" sz="2700" b="1" dirty="0"/>
            </a:br>
            <a:br>
              <a:rPr lang="en-US" sz="2700" b="1" dirty="0"/>
            </a:br>
            <a:r>
              <a:rPr lang="en-US" sz="2700" b="1" dirty="0"/>
              <a:t>2) In the 8% winds come from the southeast, only one in a thousand gusts is 23.4 mph or higher</a:t>
            </a:r>
            <a:br>
              <a:rPr lang="en-US" sz="2700" b="1" dirty="0"/>
            </a:br>
            <a:br>
              <a:rPr lang="en-US" sz="2700" b="1" dirty="0"/>
            </a:br>
            <a:r>
              <a:rPr lang="en-US" sz="2700" b="1" dirty="0"/>
              <a:t>3) In Isaias, 45 mph gusts were reported from the southeast</a:t>
            </a:r>
            <a:br>
              <a:rPr lang="en-US" sz="2700" b="1" dirty="0"/>
            </a:br>
            <a:br>
              <a:rPr lang="en-US" sz="2700" b="1" dirty="0"/>
            </a:br>
            <a:r>
              <a:rPr lang="en-US" sz="2700" b="1" dirty="0"/>
              <a:t>4) Given nearby topography, it’s quite likely stronger gusts were observed at other locations in or near Putnam</a:t>
            </a:r>
            <a:br>
              <a:rPr lang="en-US" sz="2700" b="1" dirty="0"/>
            </a:br>
            <a:br>
              <a:rPr lang="en-US" sz="4000" b="1" dirty="0"/>
            </a:br>
            <a:br>
              <a:rPr lang="en-US" sz="4000" b="1" dirty="0"/>
            </a:br>
            <a:br>
              <a:rPr lang="en-US" sz="4000" b="1" dirty="0"/>
            </a:br>
            <a:endParaRPr lang="en-US" sz="4000" b="1" dirty="0"/>
          </a:p>
        </p:txBody>
      </p:sp>
      <p:sp>
        <p:nvSpPr>
          <p:cNvPr id="6" name="Rectangle 5">
            <a:extLst>
              <a:ext uri="{FF2B5EF4-FFF2-40B4-BE49-F238E27FC236}">
                <a16:creationId xmlns:a16="http://schemas.microsoft.com/office/drawing/2014/main" id="{6F46D8A2-10B6-4B44-B91D-D328E050E7AF}"/>
              </a:ext>
            </a:extLst>
          </p:cNvPr>
          <p:cNvSpPr/>
          <p:nvPr/>
        </p:nvSpPr>
        <p:spPr>
          <a:xfrm>
            <a:off x="11430588" y="391886"/>
            <a:ext cx="685212" cy="6324600"/>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AF06-659A-F04A-BA5E-60D26F3FD549}"/>
              </a:ext>
            </a:extLst>
          </p:cNvPr>
          <p:cNvSpPr/>
          <p:nvPr/>
        </p:nvSpPr>
        <p:spPr>
          <a:xfrm rot="5400000">
            <a:off x="8539988" y="2988276"/>
            <a:ext cx="957649" cy="6193972"/>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5E57AE-A97A-664F-9A1F-7BF75B2BC1DE}"/>
              </a:ext>
            </a:extLst>
          </p:cNvPr>
          <p:cNvSpPr/>
          <p:nvPr/>
        </p:nvSpPr>
        <p:spPr>
          <a:xfrm>
            <a:off x="11430588" y="5606437"/>
            <a:ext cx="685212" cy="957650"/>
          </a:xfrm>
          <a:prstGeom prst="rect">
            <a:avLst/>
          </a:prstGeom>
          <a:solidFill>
            <a:schemeClr val="accent1">
              <a:alpha val="0"/>
            </a:schemeClr>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180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917F905-9DB6-8D4D-8D64-C168E1F9D0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5475" y="119742"/>
            <a:ext cx="7057575" cy="6716933"/>
          </a:xfrm>
          <a:prstGeom prst="rect">
            <a:avLst/>
          </a:prstGeom>
        </p:spPr>
      </p:pic>
      <p:sp>
        <p:nvSpPr>
          <p:cNvPr id="6" name="Rectangle 5">
            <a:extLst>
              <a:ext uri="{FF2B5EF4-FFF2-40B4-BE49-F238E27FC236}">
                <a16:creationId xmlns:a16="http://schemas.microsoft.com/office/drawing/2014/main" id="{F0FBF339-3A91-4B46-9AE7-6B4736AFE060}"/>
              </a:ext>
            </a:extLst>
          </p:cNvPr>
          <p:cNvSpPr/>
          <p:nvPr/>
        </p:nvSpPr>
        <p:spPr>
          <a:xfrm>
            <a:off x="10907486" y="313005"/>
            <a:ext cx="511628" cy="5516703"/>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1D992B-ECD9-8B46-BD86-9A4BA79BDC13}"/>
              </a:ext>
            </a:extLst>
          </p:cNvPr>
          <p:cNvSpPr txBox="1"/>
          <p:nvPr/>
        </p:nvSpPr>
        <p:spPr>
          <a:xfrm>
            <a:off x="111212" y="6123514"/>
            <a:ext cx="3970638" cy="523220"/>
          </a:xfrm>
          <a:prstGeom prst="rect">
            <a:avLst/>
          </a:prstGeom>
          <a:noFill/>
        </p:spPr>
        <p:txBody>
          <a:bodyPr wrap="square" rtlCol="0">
            <a:spAutoFit/>
          </a:bodyPr>
          <a:lstStyle/>
          <a:p>
            <a:pPr algn="ctr"/>
            <a:r>
              <a:rPr lang="en-US" sz="2800" b="1" dirty="0">
                <a:solidFill>
                  <a:srgbClr val="FF0000"/>
                </a:solidFill>
              </a:rPr>
              <a:t>⎕</a:t>
            </a:r>
            <a:r>
              <a:rPr lang="en-US" sz="2800" b="1" i="1" dirty="0">
                <a:solidFill>
                  <a:srgbClr val="FF0000"/>
                </a:solidFill>
              </a:rPr>
              <a:t> 12:30 PM-6:00 PM</a:t>
            </a:r>
          </a:p>
        </p:txBody>
      </p:sp>
      <p:sp>
        <p:nvSpPr>
          <p:cNvPr id="18" name="TextBox 17">
            <a:extLst>
              <a:ext uri="{FF2B5EF4-FFF2-40B4-BE49-F238E27FC236}">
                <a16:creationId xmlns:a16="http://schemas.microsoft.com/office/drawing/2014/main" id="{D527789D-45F7-AD40-B082-81106AB4E65D}"/>
              </a:ext>
            </a:extLst>
          </p:cNvPr>
          <p:cNvSpPr txBox="1"/>
          <p:nvPr/>
        </p:nvSpPr>
        <p:spPr>
          <a:xfrm>
            <a:off x="7684298" y="0"/>
            <a:ext cx="1138721" cy="3170099"/>
          </a:xfrm>
          <a:prstGeom prst="rect">
            <a:avLst/>
          </a:prstGeom>
          <a:solidFill>
            <a:schemeClr val="bg1"/>
          </a:solidFill>
          <a:ln w="50800">
            <a:noFill/>
          </a:ln>
        </p:spPr>
        <p:txBody>
          <a:bodyPr wrap="square" rtlCol="0">
            <a:spAutoFit/>
          </a:bodyPr>
          <a:lstStyle/>
          <a:p>
            <a:pPr algn="ctr"/>
            <a:r>
              <a:rPr lang="en-US" sz="2000" b="1" i="1" dirty="0">
                <a:solidFill>
                  <a:srgbClr val="FF0000"/>
                </a:solidFill>
              </a:rPr>
              <a:t>                 </a:t>
            </a: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a:p>
            <a:pPr algn="ctr"/>
            <a:endParaRPr lang="en-US" sz="2000" b="1" i="1" dirty="0">
              <a:solidFill>
                <a:srgbClr val="FF0000"/>
              </a:solidFill>
            </a:endParaRPr>
          </a:p>
        </p:txBody>
      </p:sp>
      <p:pic>
        <p:nvPicPr>
          <p:cNvPr id="16" name="Picture 15">
            <a:extLst>
              <a:ext uri="{FF2B5EF4-FFF2-40B4-BE49-F238E27FC236}">
                <a16:creationId xmlns:a16="http://schemas.microsoft.com/office/drawing/2014/main" id="{66AEE937-D9EC-6E46-8535-513F48152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782"/>
          <a:stretch/>
        </p:blipFill>
        <p:spPr>
          <a:xfrm>
            <a:off x="5238800" y="21324"/>
            <a:ext cx="2686835" cy="3228656"/>
          </a:xfrm>
          <a:prstGeom prst="rect">
            <a:avLst/>
          </a:prstGeom>
        </p:spPr>
      </p:pic>
      <p:sp>
        <p:nvSpPr>
          <p:cNvPr id="9" name="Oval 8">
            <a:extLst>
              <a:ext uri="{FF2B5EF4-FFF2-40B4-BE49-F238E27FC236}">
                <a16:creationId xmlns:a16="http://schemas.microsoft.com/office/drawing/2014/main" id="{34C96288-764E-CF49-9F4F-6A6E8C4694F3}"/>
              </a:ext>
            </a:extLst>
          </p:cNvPr>
          <p:cNvSpPr/>
          <p:nvPr/>
        </p:nvSpPr>
        <p:spPr>
          <a:xfrm>
            <a:off x="6271237" y="2115368"/>
            <a:ext cx="470430" cy="391887"/>
          </a:xfrm>
          <a:prstGeom prst="ellipse">
            <a:avLst/>
          </a:prstGeom>
          <a:solidFill>
            <a:srgbClr val="FF0000">
              <a:alpha val="0"/>
            </a:srgbClr>
          </a:solidFill>
          <a:ln w="889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DE52B0-51C6-C348-9A66-172E0F3019DC}"/>
              </a:ext>
            </a:extLst>
          </p:cNvPr>
          <p:cNvSpPr txBox="1"/>
          <p:nvPr/>
        </p:nvSpPr>
        <p:spPr>
          <a:xfrm>
            <a:off x="5263491" y="313005"/>
            <a:ext cx="1820190" cy="707886"/>
          </a:xfrm>
          <a:prstGeom prst="rect">
            <a:avLst/>
          </a:prstGeom>
          <a:solidFill>
            <a:schemeClr val="bg1"/>
          </a:solidFill>
          <a:ln w="50800">
            <a:solidFill>
              <a:schemeClr val="tx1"/>
            </a:solidFill>
          </a:ln>
        </p:spPr>
        <p:txBody>
          <a:bodyPr wrap="square" rtlCol="0">
            <a:spAutoFit/>
          </a:bodyPr>
          <a:lstStyle/>
          <a:p>
            <a:pPr algn="ctr"/>
            <a:r>
              <a:rPr lang="en-US" sz="2000" b="1" i="1" dirty="0">
                <a:solidFill>
                  <a:srgbClr val="FF0000"/>
                </a:solidFill>
              </a:rPr>
              <a:t>8PM Monday- 8PM Tue. Data</a:t>
            </a:r>
          </a:p>
        </p:txBody>
      </p:sp>
      <p:sp>
        <p:nvSpPr>
          <p:cNvPr id="13" name="Title 6">
            <a:extLst>
              <a:ext uri="{FF2B5EF4-FFF2-40B4-BE49-F238E27FC236}">
                <a16:creationId xmlns:a16="http://schemas.microsoft.com/office/drawing/2014/main" id="{F89DA168-A9FB-E642-912C-B48F64BFE605}"/>
              </a:ext>
            </a:extLst>
          </p:cNvPr>
          <p:cNvSpPr>
            <a:spLocks noGrp="1"/>
          </p:cNvSpPr>
          <p:nvPr>
            <p:ph type="title"/>
          </p:nvPr>
        </p:nvSpPr>
        <p:spPr>
          <a:xfrm>
            <a:off x="0" y="2093596"/>
            <a:ext cx="5292392" cy="2804984"/>
          </a:xfrm>
        </p:spPr>
        <p:txBody>
          <a:bodyPr>
            <a:normAutofit fontScale="90000"/>
          </a:bodyPr>
          <a:lstStyle/>
          <a:p>
            <a:r>
              <a:rPr lang="en-US" sz="4000" b="1" dirty="0"/>
              <a:t>Rockland County Analysis</a:t>
            </a:r>
            <a:br>
              <a:rPr lang="en-US" sz="4000" b="1" dirty="0"/>
            </a:br>
            <a:br>
              <a:rPr lang="en-US" sz="4000" b="1" dirty="0"/>
            </a:br>
            <a:r>
              <a:rPr lang="en-US" sz="2700" b="1" u="sng" dirty="0">
                <a:solidFill>
                  <a:srgbClr val="FF0000"/>
                </a:solidFill>
              </a:rPr>
              <a:t>Data From Suffern NYS Mesonet Site</a:t>
            </a:r>
            <a:br>
              <a:rPr lang="en-US" sz="4000" b="1" dirty="0"/>
            </a:br>
            <a:r>
              <a:rPr lang="en-US" sz="2700" b="1" dirty="0"/>
              <a:t>1) Peak gusts near 52 mph</a:t>
            </a:r>
            <a:br>
              <a:rPr lang="en-US" sz="2700" b="1" dirty="0"/>
            </a:br>
            <a:br>
              <a:rPr lang="en-US" sz="2700" b="1" dirty="0"/>
            </a:br>
            <a:r>
              <a:rPr lang="en-US" sz="2700" b="1" dirty="0"/>
              <a:t>2) Brief duration of 40+ mph gusts on either side of Isaias</a:t>
            </a:r>
            <a:br>
              <a:rPr lang="en-US" sz="2700" b="1" dirty="0"/>
            </a:br>
            <a:br>
              <a:rPr lang="en-US" sz="2700" b="1" dirty="0"/>
            </a:br>
            <a:r>
              <a:rPr lang="en-US" sz="2700" b="1" dirty="0"/>
              <a:t>3) 40+ mph gusts from both southeast and west</a:t>
            </a:r>
            <a:br>
              <a:rPr lang="en-US" sz="2700" b="1" dirty="0"/>
            </a:br>
            <a:br>
              <a:rPr lang="en-US" sz="2700" b="1" dirty="0"/>
            </a:br>
            <a:r>
              <a:rPr lang="en-US" sz="2700" b="1" dirty="0"/>
              <a:t>4) 1.6” of rainfall on the day before strongest gusts</a:t>
            </a:r>
            <a:br>
              <a:rPr lang="en-US" sz="4000" b="1" dirty="0"/>
            </a:br>
            <a:br>
              <a:rPr lang="en-US" sz="4000" b="1" dirty="0"/>
            </a:br>
            <a:endParaRPr lang="en-US" sz="4000" b="1" dirty="0"/>
          </a:p>
        </p:txBody>
      </p:sp>
    </p:spTree>
    <p:extLst>
      <p:ext uri="{BB962C8B-B14F-4D97-AF65-F5344CB8AC3E}">
        <p14:creationId xmlns:p14="http://schemas.microsoft.com/office/powerpoint/2010/main" val="2241204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EBC4D-7232-8F49-9908-965702651E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5" name="Title 6">
            <a:extLst>
              <a:ext uri="{FF2B5EF4-FFF2-40B4-BE49-F238E27FC236}">
                <a16:creationId xmlns:a16="http://schemas.microsoft.com/office/drawing/2014/main" id="{A41386EF-7354-2340-BA9A-148C1CE02C2F}"/>
              </a:ext>
            </a:extLst>
          </p:cNvPr>
          <p:cNvSpPr>
            <a:spLocks noGrp="1"/>
          </p:cNvSpPr>
          <p:nvPr>
            <p:ph type="title"/>
          </p:nvPr>
        </p:nvSpPr>
        <p:spPr>
          <a:xfrm>
            <a:off x="0" y="2485776"/>
            <a:ext cx="5562600" cy="3120661"/>
          </a:xfrm>
        </p:spPr>
        <p:txBody>
          <a:bodyPr>
            <a:normAutofit fontScale="90000"/>
          </a:bodyPr>
          <a:lstStyle/>
          <a:p>
            <a:r>
              <a:rPr lang="en-US" sz="4000" b="1" dirty="0"/>
              <a:t>How Rare Are 40 mph Southeast Wind Gusts At Suffern?</a:t>
            </a:r>
            <a:br>
              <a:rPr lang="en-US" sz="4000" b="1" dirty="0"/>
            </a:br>
            <a:br>
              <a:rPr lang="en-US" sz="2700" b="1" dirty="0"/>
            </a:br>
            <a:r>
              <a:rPr lang="en-US" sz="2700" b="1" dirty="0"/>
              <a:t>1) Historically, winds only come from the southeast a total of 7% of the time</a:t>
            </a:r>
            <a:br>
              <a:rPr lang="en-US" sz="2700" b="1" dirty="0"/>
            </a:br>
            <a:br>
              <a:rPr lang="en-US" sz="2700" b="1" dirty="0"/>
            </a:br>
            <a:r>
              <a:rPr lang="en-US" sz="2700" b="1" dirty="0"/>
              <a:t>2) In this 7%, only one in a thousand gusts is 23 mph or higher</a:t>
            </a:r>
            <a:br>
              <a:rPr lang="en-US" sz="2700" b="1" dirty="0"/>
            </a:br>
            <a:br>
              <a:rPr lang="en-US" sz="2700" b="1" dirty="0"/>
            </a:br>
            <a:r>
              <a:rPr lang="en-US" sz="2700" b="1" dirty="0"/>
              <a:t>3) In Isaias, 44 mph gusts were reported from the southeast</a:t>
            </a:r>
            <a:br>
              <a:rPr lang="en-US" sz="2700" b="1" dirty="0"/>
            </a:br>
            <a:br>
              <a:rPr lang="en-US" sz="2700" b="1" dirty="0"/>
            </a:br>
            <a:r>
              <a:rPr lang="en-US" sz="2700" b="1" dirty="0"/>
              <a:t>4) Wind gusts from the west are more common (and can be stronger), but 50+ mph gusts are still quite rare</a:t>
            </a:r>
            <a:br>
              <a:rPr lang="en-US" sz="2700" b="1" dirty="0"/>
            </a:br>
            <a:br>
              <a:rPr lang="en-US" sz="4000" b="1" dirty="0"/>
            </a:br>
            <a:br>
              <a:rPr lang="en-US" sz="4000" b="1" dirty="0"/>
            </a:br>
            <a:br>
              <a:rPr lang="en-US" sz="4000" b="1" dirty="0"/>
            </a:br>
            <a:endParaRPr lang="en-US" sz="4000" b="1" dirty="0"/>
          </a:p>
        </p:txBody>
      </p:sp>
      <p:sp>
        <p:nvSpPr>
          <p:cNvPr id="6" name="Rectangle 5">
            <a:extLst>
              <a:ext uri="{FF2B5EF4-FFF2-40B4-BE49-F238E27FC236}">
                <a16:creationId xmlns:a16="http://schemas.microsoft.com/office/drawing/2014/main" id="{6F46D8A2-10B6-4B44-B91D-D328E050E7AF}"/>
              </a:ext>
            </a:extLst>
          </p:cNvPr>
          <p:cNvSpPr/>
          <p:nvPr/>
        </p:nvSpPr>
        <p:spPr>
          <a:xfrm>
            <a:off x="11430588" y="391886"/>
            <a:ext cx="685212" cy="6324600"/>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AF06-659A-F04A-BA5E-60D26F3FD549}"/>
              </a:ext>
            </a:extLst>
          </p:cNvPr>
          <p:cNvSpPr/>
          <p:nvPr/>
        </p:nvSpPr>
        <p:spPr>
          <a:xfrm rot="5400000">
            <a:off x="8539988" y="2988276"/>
            <a:ext cx="957649" cy="6193972"/>
          </a:xfrm>
          <a:prstGeom prst="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5E57AE-A97A-664F-9A1F-7BF75B2BC1DE}"/>
              </a:ext>
            </a:extLst>
          </p:cNvPr>
          <p:cNvSpPr/>
          <p:nvPr/>
        </p:nvSpPr>
        <p:spPr>
          <a:xfrm>
            <a:off x="11430588" y="5606437"/>
            <a:ext cx="685212" cy="957650"/>
          </a:xfrm>
          <a:prstGeom prst="rect">
            <a:avLst/>
          </a:prstGeom>
          <a:solidFill>
            <a:schemeClr val="accent1">
              <a:alpha val="0"/>
            </a:schemeClr>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739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F3FAA78-05AE-B540-B432-BAB877A954C5}"/>
              </a:ext>
            </a:extLst>
          </p:cNvPr>
          <p:cNvPicPr>
            <a:picLocks noChangeAspect="1"/>
          </p:cNvPicPr>
          <p:nvPr/>
        </p:nvPicPr>
        <p:blipFill>
          <a:blip r:embed="rId2"/>
          <a:stretch>
            <a:fillRect/>
          </a:stretch>
        </p:blipFill>
        <p:spPr>
          <a:xfrm>
            <a:off x="0" y="0"/>
            <a:ext cx="11911263" cy="6858000"/>
          </a:xfrm>
          <a:prstGeom prst="rect">
            <a:avLst/>
          </a:prstGeom>
        </p:spPr>
      </p:pic>
      <p:sp>
        <p:nvSpPr>
          <p:cNvPr id="6" name="Oval 5">
            <a:extLst>
              <a:ext uri="{FF2B5EF4-FFF2-40B4-BE49-F238E27FC236}">
                <a16:creationId xmlns:a16="http://schemas.microsoft.com/office/drawing/2014/main" id="{49A0D361-9E10-C04C-9750-D8FAEFF6CD5A}"/>
              </a:ext>
            </a:extLst>
          </p:cNvPr>
          <p:cNvSpPr/>
          <p:nvPr/>
        </p:nvSpPr>
        <p:spPr>
          <a:xfrm rot="4765501">
            <a:off x="9398971" y="4493948"/>
            <a:ext cx="941738" cy="3546162"/>
          </a:xfrm>
          <a:prstGeom prst="ellipse">
            <a:avLst/>
          </a:prstGeom>
          <a:solidFill>
            <a:srgbClr val="FF0000">
              <a:alpha val="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B09431-C257-9A4B-864F-71B36FE37A19}"/>
              </a:ext>
            </a:extLst>
          </p:cNvPr>
          <p:cNvSpPr txBox="1"/>
          <p:nvPr/>
        </p:nvSpPr>
        <p:spPr>
          <a:xfrm>
            <a:off x="9776389" y="3355226"/>
            <a:ext cx="2415611" cy="2246769"/>
          </a:xfrm>
          <a:prstGeom prst="rect">
            <a:avLst/>
          </a:prstGeom>
          <a:solidFill>
            <a:schemeClr val="bg1">
              <a:alpha val="74000"/>
            </a:schemeClr>
          </a:solidFill>
        </p:spPr>
        <p:txBody>
          <a:bodyPr wrap="square" rtlCol="0">
            <a:spAutoFit/>
          </a:bodyPr>
          <a:lstStyle/>
          <a:p>
            <a:pPr algn="ctr"/>
            <a:r>
              <a:rPr lang="en-US" sz="2800" b="1" i="1" dirty="0">
                <a:solidFill>
                  <a:srgbClr val="FF0000"/>
                </a:solidFill>
              </a:rPr>
              <a:t>Sites In Pink Set All-time Wind Gust Records From Isaias</a:t>
            </a:r>
          </a:p>
        </p:txBody>
      </p:sp>
    </p:spTree>
    <p:extLst>
      <p:ext uri="{BB962C8B-B14F-4D97-AF65-F5344CB8AC3E}">
        <p14:creationId xmlns:p14="http://schemas.microsoft.com/office/powerpoint/2010/main" val="4045992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825AE-5A7A-4846-9C3C-31714FC1DE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415252" cy="6858000"/>
          </a:xfrm>
          <a:prstGeom prst="rect">
            <a:avLst/>
          </a:prstGeom>
        </p:spPr>
      </p:pic>
    </p:spTree>
    <p:extLst>
      <p:ext uri="{BB962C8B-B14F-4D97-AF65-F5344CB8AC3E}">
        <p14:creationId xmlns:p14="http://schemas.microsoft.com/office/powerpoint/2010/main" val="2515687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B9A63-6DFF-0B4E-A4D7-E9D314A20FFD}"/>
              </a:ext>
            </a:extLst>
          </p:cNvPr>
          <p:cNvPicPr>
            <a:picLocks noChangeAspect="1"/>
          </p:cNvPicPr>
          <p:nvPr/>
        </p:nvPicPr>
        <p:blipFill>
          <a:blip r:embed="rId2"/>
          <a:stretch>
            <a:fillRect/>
          </a:stretch>
        </p:blipFill>
        <p:spPr>
          <a:xfrm>
            <a:off x="83507" y="0"/>
            <a:ext cx="12024986" cy="6858000"/>
          </a:xfrm>
          <a:prstGeom prst="rect">
            <a:avLst/>
          </a:prstGeom>
        </p:spPr>
      </p:pic>
      <p:cxnSp>
        <p:nvCxnSpPr>
          <p:cNvPr id="6" name="Straight Arrow Connector 5">
            <a:extLst>
              <a:ext uri="{FF2B5EF4-FFF2-40B4-BE49-F238E27FC236}">
                <a16:creationId xmlns:a16="http://schemas.microsoft.com/office/drawing/2014/main" id="{62092973-3B38-2841-BCC3-C3CE7E2CD60E}"/>
              </a:ext>
            </a:extLst>
          </p:cNvPr>
          <p:cNvCxnSpPr>
            <a:cxnSpLocks/>
          </p:cNvCxnSpPr>
          <p:nvPr/>
        </p:nvCxnSpPr>
        <p:spPr>
          <a:xfrm flipV="1">
            <a:off x="8180173" y="1540566"/>
            <a:ext cx="1977618" cy="4609548"/>
          </a:xfrm>
          <a:prstGeom prst="straightConnector1">
            <a:avLst/>
          </a:prstGeom>
          <a:ln w="1270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34BDDB-2E2E-6449-ADF6-3B0585842E1D}"/>
              </a:ext>
            </a:extLst>
          </p:cNvPr>
          <p:cNvSpPr txBox="1"/>
          <p:nvPr/>
        </p:nvSpPr>
        <p:spPr>
          <a:xfrm>
            <a:off x="5002783" y="6150114"/>
            <a:ext cx="3498667" cy="707886"/>
          </a:xfrm>
          <a:prstGeom prst="rect">
            <a:avLst/>
          </a:prstGeom>
          <a:noFill/>
        </p:spPr>
        <p:txBody>
          <a:bodyPr wrap="square" rtlCol="0">
            <a:spAutoFit/>
          </a:bodyPr>
          <a:lstStyle/>
          <a:p>
            <a:r>
              <a:rPr lang="en-US" sz="4000" b="1" i="1" dirty="0">
                <a:solidFill>
                  <a:srgbClr val="7030A0"/>
                </a:solidFill>
              </a:rPr>
              <a:t>(Path of Isaias)</a:t>
            </a:r>
          </a:p>
        </p:txBody>
      </p:sp>
      <p:sp>
        <p:nvSpPr>
          <p:cNvPr id="5" name="TextBox 4">
            <a:extLst>
              <a:ext uri="{FF2B5EF4-FFF2-40B4-BE49-F238E27FC236}">
                <a16:creationId xmlns:a16="http://schemas.microsoft.com/office/drawing/2014/main" id="{AE17B4B4-8F4C-AA43-8EE5-F798ACB79BA5}"/>
              </a:ext>
            </a:extLst>
          </p:cNvPr>
          <p:cNvSpPr txBox="1"/>
          <p:nvPr/>
        </p:nvSpPr>
        <p:spPr>
          <a:xfrm>
            <a:off x="3242301" y="0"/>
            <a:ext cx="2913779" cy="1077218"/>
          </a:xfrm>
          <a:prstGeom prst="rect">
            <a:avLst/>
          </a:prstGeom>
          <a:noFill/>
        </p:spPr>
        <p:txBody>
          <a:bodyPr wrap="square" rtlCol="0">
            <a:spAutoFit/>
          </a:bodyPr>
          <a:lstStyle/>
          <a:p>
            <a:pPr algn="ctr"/>
            <a:r>
              <a:rPr lang="en-US" sz="3200" b="1" i="1" dirty="0">
                <a:solidFill>
                  <a:srgbClr val="FF0000"/>
                </a:solidFill>
              </a:rPr>
              <a:t>Heavy Rain *Left* Of Track</a:t>
            </a:r>
          </a:p>
        </p:txBody>
      </p:sp>
    </p:spTree>
    <p:extLst>
      <p:ext uri="{BB962C8B-B14F-4D97-AF65-F5344CB8AC3E}">
        <p14:creationId xmlns:p14="http://schemas.microsoft.com/office/powerpoint/2010/main" val="2623418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776D4570-CF50-1743-9F29-E198516DDC46}"/>
              </a:ext>
            </a:extLst>
          </p:cNvPr>
          <p:cNvPicPr>
            <a:picLocks noChangeAspect="1"/>
          </p:cNvPicPr>
          <p:nvPr/>
        </p:nvPicPr>
        <p:blipFill>
          <a:blip r:embed="rId2"/>
          <a:stretch>
            <a:fillRect/>
          </a:stretch>
        </p:blipFill>
        <p:spPr>
          <a:xfrm>
            <a:off x="77439" y="0"/>
            <a:ext cx="12037122" cy="6858000"/>
          </a:xfrm>
          <a:prstGeom prst="rect">
            <a:avLst/>
          </a:prstGeom>
        </p:spPr>
      </p:pic>
      <p:sp>
        <p:nvSpPr>
          <p:cNvPr id="7" name="Oval 6">
            <a:extLst>
              <a:ext uri="{FF2B5EF4-FFF2-40B4-BE49-F238E27FC236}">
                <a16:creationId xmlns:a16="http://schemas.microsoft.com/office/drawing/2014/main" id="{279770AA-43D3-0F42-A2C1-BA19C661B0AF}"/>
              </a:ext>
            </a:extLst>
          </p:cNvPr>
          <p:cNvSpPr/>
          <p:nvPr/>
        </p:nvSpPr>
        <p:spPr>
          <a:xfrm rot="1895199">
            <a:off x="7651553" y="2035508"/>
            <a:ext cx="2158267" cy="4162716"/>
          </a:xfrm>
          <a:prstGeom prst="ellipse">
            <a:avLst/>
          </a:prstGeom>
          <a:solidFill>
            <a:srgbClr val="FF0000">
              <a:alpha val="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938441-7DBC-3448-ABE5-38FC5983DAA9}"/>
              </a:ext>
            </a:extLst>
          </p:cNvPr>
          <p:cNvSpPr txBox="1"/>
          <p:nvPr/>
        </p:nvSpPr>
        <p:spPr>
          <a:xfrm>
            <a:off x="9710532" y="4604983"/>
            <a:ext cx="2374212" cy="1384995"/>
          </a:xfrm>
          <a:prstGeom prst="rect">
            <a:avLst/>
          </a:prstGeom>
          <a:noFill/>
        </p:spPr>
        <p:txBody>
          <a:bodyPr wrap="square" rtlCol="0">
            <a:spAutoFit/>
          </a:bodyPr>
          <a:lstStyle/>
          <a:p>
            <a:pPr algn="ctr"/>
            <a:r>
              <a:rPr lang="en-US" sz="2800" b="1" i="1" dirty="0">
                <a:solidFill>
                  <a:srgbClr val="FF0000"/>
                </a:solidFill>
              </a:rPr>
              <a:t>NYSM Data Tells You What Radar Can’t</a:t>
            </a:r>
          </a:p>
        </p:txBody>
      </p:sp>
    </p:spTree>
    <p:extLst>
      <p:ext uri="{BB962C8B-B14F-4D97-AF65-F5344CB8AC3E}">
        <p14:creationId xmlns:p14="http://schemas.microsoft.com/office/powerpoint/2010/main" val="3835213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3A30-7EB8-7C4B-9C2B-04A4AB2380C5}"/>
              </a:ext>
            </a:extLst>
          </p:cNvPr>
          <p:cNvSpPr>
            <a:spLocks noGrp="1"/>
          </p:cNvSpPr>
          <p:nvPr>
            <p:ph type="title"/>
          </p:nvPr>
        </p:nvSpPr>
        <p:spPr/>
        <p:txBody>
          <a:bodyPr/>
          <a:lstStyle/>
          <a:p>
            <a:r>
              <a:rPr lang="en-US" b="1" err="1"/>
              <a:t>UAlbany</a:t>
            </a:r>
            <a:r>
              <a:rPr lang="en-US" b="1"/>
              <a:t> Engagement on Isaias</a:t>
            </a:r>
          </a:p>
        </p:txBody>
      </p:sp>
      <p:sp>
        <p:nvSpPr>
          <p:cNvPr id="3" name="Content Placeholder 2">
            <a:extLst>
              <a:ext uri="{FF2B5EF4-FFF2-40B4-BE49-F238E27FC236}">
                <a16:creationId xmlns:a16="http://schemas.microsoft.com/office/drawing/2014/main" id="{99A13FA6-FF66-A943-9935-83563C1ACA56}"/>
              </a:ext>
            </a:extLst>
          </p:cNvPr>
          <p:cNvSpPr>
            <a:spLocks noGrp="1"/>
          </p:cNvSpPr>
          <p:nvPr>
            <p:ph idx="1"/>
          </p:nvPr>
        </p:nvSpPr>
        <p:spPr/>
        <p:txBody>
          <a:bodyPr/>
          <a:lstStyle/>
          <a:p>
            <a:r>
              <a:rPr lang="en-US"/>
              <a:t>Currently working on outage models, or have proposals to do so, for four downstate utilities</a:t>
            </a:r>
          </a:p>
          <a:p>
            <a:r>
              <a:rPr lang="en-US"/>
              <a:t>Discussed possible impacts and likely track of Isaias with multiple utilities in the lead-up to the storm</a:t>
            </a:r>
          </a:p>
          <a:p>
            <a:r>
              <a:rPr lang="en-US"/>
              <a:t>After the storm, evaluated what went right/wrong with the forecast (akin to this presentation)</a:t>
            </a:r>
          </a:p>
          <a:p>
            <a:r>
              <a:rPr lang="en-US"/>
              <a:t>NYS Mesonet data was instrumental in evaluating what was occurring during the storm</a:t>
            </a:r>
          </a:p>
        </p:txBody>
      </p:sp>
    </p:spTree>
    <p:extLst>
      <p:ext uri="{BB962C8B-B14F-4D97-AF65-F5344CB8AC3E}">
        <p14:creationId xmlns:p14="http://schemas.microsoft.com/office/powerpoint/2010/main" val="3728049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38DD-181C-4193-8EB9-40AAA19DFCFA}"/>
              </a:ext>
            </a:extLst>
          </p:cNvPr>
          <p:cNvSpPr>
            <a:spLocks noGrp="1"/>
          </p:cNvSpPr>
          <p:nvPr>
            <p:ph type="title"/>
          </p:nvPr>
        </p:nvSpPr>
        <p:spPr/>
        <p:txBody>
          <a:bodyPr/>
          <a:lstStyle/>
          <a:p>
            <a:r>
              <a:rPr lang="en-US" b="1" u="sng" dirty="0">
                <a:cs typeface="Calibri Light"/>
              </a:rPr>
              <a:t>Next Steps</a:t>
            </a:r>
            <a:endParaRPr lang="en-US" b="1" u="sng" dirty="0"/>
          </a:p>
        </p:txBody>
      </p:sp>
      <p:sp>
        <p:nvSpPr>
          <p:cNvPr id="3" name="Content Placeholder 2">
            <a:extLst>
              <a:ext uri="{FF2B5EF4-FFF2-40B4-BE49-F238E27FC236}">
                <a16:creationId xmlns:a16="http://schemas.microsoft.com/office/drawing/2014/main" id="{01DD9C4D-29D4-412E-9B70-B0CA32A7096B}"/>
              </a:ext>
            </a:extLst>
          </p:cNvPr>
          <p:cNvSpPr>
            <a:spLocks noGrp="1"/>
          </p:cNvSpPr>
          <p:nvPr>
            <p:ph idx="1"/>
          </p:nvPr>
        </p:nvSpPr>
        <p:spPr>
          <a:xfrm>
            <a:off x="838200" y="1825625"/>
            <a:ext cx="11084560" cy="4351338"/>
          </a:xfrm>
        </p:spPr>
        <p:txBody>
          <a:bodyPr vert="horz" lIns="91440" tIns="45720" rIns="91440" bIns="45720" rtlCol="0" anchor="t">
            <a:normAutofit lnSpcReduction="10000"/>
          </a:bodyPr>
          <a:lstStyle/>
          <a:p>
            <a:r>
              <a:rPr lang="en-US" b="1" dirty="0">
                <a:cs typeface="Calibri"/>
              </a:rPr>
              <a:t>(a)</a:t>
            </a:r>
            <a:r>
              <a:rPr lang="en-US" b="1" u="sng" dirty="0">
                <a:cs typeface="Calibri"/>
              </a:rPr>
              <a:t> DPS-led Dashboard:</a:t>
            </a:r>
            <a:r>
              <a:rPr lang="en-US" b="1" dirty="0">
                <a:cs typeface="Calibri"/>
              </a:rPr>
              <a:t> </a:t>
            </a:r>
            <a:r>
              <a:rPr lang="en-US" i="1" dirty="0">
                <a:cs typeface="Calibri"/>
              </a:rPr>
              <a:t>Establish </a:t>
            </a:r>
            <a:r>
              <a:rPr lang="en-US" i="1" err="1">
                <a:cs typeface="Calibri"/>
              </a:rPr>
              <a:t>Mesonet</a:t>
            </a:r>
            <a:r>
              <a:rPr lang="en-US" i="1" dirty="0">
                <a:cs typeface="Calibri"/>
              </a:rPr>
              <a:t> data feed</a:t>
            </a:r>
            <a:r>
              <a:rPr lang="en-US" dirty="0">
                <a:cs typeface="Calibri"/>
              </a:rPr>
              <a:t> – </a:t>
            </a:r>
            <a:r>
              <a:rPr lang="en-US" i="1" dirty="0">
                <a:cs typeface="Calibri"/>
              </a:rPr>
              <a:t>Jerry</a:t>
            </a:r>
            <a:endParaRPr lang="en-US"/>
          </a:p>
          <a:p>
            <a:endParaRPr lang="en-US" i="1" dirty="0">
              <a:cs typeface="Calibri"/>
            </a:endParaRPr>
          </a:p>
          <a:p>
            <a:r>
              <a:rPr lang="en-US" dirty="0">
                <a:cs typeface="Calibri"/>
              </a:rPr>
              <a:t>(b) </a:t>
            </a:r>
            <a:r>
              <a:rPr lang="en-US" b="1" u="sng" dirty="0">
                <a:cs typeface="Calibri"/>
              </a:rPr>
              <a:t>DPS-led Review of Isaias:</a:t>
            </a:r>
            <a:r>
              <a:rPr lang="en-US" dirty="0">
                <a:cs typeface="Calibri"/>
              </a:rPr>
              <a:t>  </a:t>
            </a:r>
            <a:r>
              <a:rPr lang="en-US" i="1" dirty="0">
                <a:cs typeface="Calibri"/>
              </a:rPr>
              <a:t>We can provide assistance - Nick/Jerry</a:t>
            </a:r>
          </a:p>
          <a:p>
            <a:endParaRPr lang="en-US" i="1" dirty="0">
              <a:cs typeface="Calibri"/>
            </a:endParaRPr>
          </a:p>
          <a:p>
            <a:r>
              <a:rPr lang="en-US" dirty="0">
                <a:cs typeface="Calibri"/>
              </a:rPr>
              <a:t>(c)</a:t>
            </a:r>
            <a:r>
              <a:rPr lang="en-US" b="1" u="sng" dirty="0">
                <a:cs typeface="Calibri"/>
              </a:rPr>
              <a:t> Exploiting </a:t>
            </a:r>
            <a:r>
              <a:rPr lang="en-US" b="1" u="sng" dirty="0" err="1">
                <a:cs typeface="Calibri"/>
              </a:rPr>
              <a:t>UAlbany</a:t>
            </a:r>
            <a:r>
              <a:rPr lang="en-US" b="1" u="sng" dirty="0">
                <a:cs typeface="Calibri"/>
              </a:rPr>
              <a:t>-Utility Dashboard and related Expertise:</a:t>
            </a:r>
          </a:p>
          <a:p>
            <a:pPr marL="0" indent="0">
              <a:buNone/>
            </a:pPr>
            <a:r>
              <a:rPr lang="en-US" dirty="0">
                <a:cs typeface="Calibri"/>
              </a:rPr>
              <a:t>              * </a:t>
            </a:r>
            <a:r>
              <a:rPr lang="en-US" i="1" dirty="0">
                <a:cs typeface="Calibri"/>
              </a:rPr>
              <a:t>Regroup with Utilities to debrief on Isaias (users and leadership)</a:t>
            </a:r>
          </a:p>
          <a:p>
            <a:pPr marL="0" indent="0">
              <a:buNone/>
            </a:pPr>
            <a:r>
              <a:rPr lang="en-US" i="1" dirty="0">
                <a:cs typeface="Calibri"/>
              </a:rPr>
              <a:t>             *  Get Weather information into the hands of those that need it </a:t>
            </a:r>
          </a:p>
          <a:p>
            <a:pPr marL="0" indent="0">
              <a:buNone/>
            </a:pPr>
            <a:r>
              <a:rPr lang="en-US" i="1" dirty="0">
                <a:cs typeface="Calibri"/>
              </a:rPr>
              <a:t>             *  Discuss research interests shared by all utilities</a:t>
            </a:r>
          </a:p>
          <a:p>
            <a:pPr marL="0" indent="0">
              <a:buNone/>
            </a:pPr>
            <a:r>
              <a:rPr lang="en-US" i="1" dirty="0">
                <a:cs typeface="Calibri"/>
              </a:rPr>
              <a:t>             *  Discuss funding opportunity (NSF)</a:t>
            </a:r>
          </a:p>
        </p:txBody>
      </p:sp>
    </p:spTree>
    <p:extLst>
      <p:ext uri="{BB962C8B-B14F-4D97-AF65-F5344CB8AC3E}">
        <p14:creationId xmlns:p14="http://schemas.microsoft.com/office/powerpoint/2010/main" val="124493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9076E-BBFB-6541-B16C-DF3FAAABFB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415252" cy="6858000"/>
          </a:xfrm>
          <a:prstGeom prst="rect">
            <a:avLst/>
          </a:prstGeom>
        </p:spPr>
      </p:pic>
    </p:spTree>
    <p:extLst>
      <p:ext uri="{BB962C8B-B14F-4D97-AF65-F5344CB8AC3E}">
        <p14:creationId xmlns:p14="http://schemas.microsoft.com/office/powerpoint/2010/main" val="152929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CD75-3F8A-A04F-9AE8-4303F3F27FC5}"/>
              </a:ext>
            </a:extLst>
          </p:cNvPr>
          <p:cNvSpPr>
            <a:spLocks noGrp="1"/>
          </p:cNvSpPr>
          <p:nvPr>
            <p:ph type="title"/>
          </p:nvPr>
        </p:nvSpPr>
        <p:spPr>
          <a:xfrm>
            <a:off x="838200" y="2103437"/>
            <a:ext cx="10515600" cy="1325563"/>
          </a:xfrm>
        </p:spPr>
        <p:txBody>
          <a:bodyPr>
            <a:normAutofit/>
          </a:bodyPr>
          <a:lstStyle/>
          <a:p>
            <a:pPr algn="ctr"/>
            <a:r>
              <a:rPr lang="en-US" sz="8800" b="1"/>
              <a:t>The Forecast</a:t>
            </a:r>
            <a:endParaRPr lang="en-US" sz="8800"/>
          </a:p>
        </p:txBody>
      </p:sp>
    </p:spTree>
    <p:extLst>
      <p:ext uri="{BB962C8B-B14F-4D97-AF65-F5344CB8AC3E}">
        <p14:creationId xmlns:p14="http://schemas.microsoft.com/office/powerpoint/2010/main" val="424635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583F5537-A33A-A84B-B0DB-361117FB56DF}"/>
              </a:ext>
            </a:extLst>
          </p:cNvPr>
          <p:cNvPicPr>
            <a:picLocks noChangeAspect="1"/>
          </p:cNvPicPr>
          <p:nvPr/>
        </p:nvPicPr>
        <p:blipFill>
          <a:blip r:embed="rId2"/>
          <a:stretch>
            <a:fillRect/>
          </a:stretch>
        </p:blipFill>
        <p:spPr>
          <a:xfrm>
            <a:off x="3829970" y="0"/>
            <a:ext cx="8362030" cy="6858000"/>
          </a:xfrm>
          <a:prstGeom prst="rect">
            <a:avLst/>
          </a:prstGeom>
        </p:spPr>
      </p:pic>
      <p:sp>
        <p:nvSpPr>
          <p:cNvPr id="7" name="Title 6">
            <a:extLst>
              <a:ext uri="{FF2B5EF4-FFF2-40B4-BE49-F238E27FC236}">
                <a16:creationId xmlns:a16="http://schemas.microsoft.com/office/drawing/2014/main" id="{F27B1C86-2D6A-084C-BDC8-5C9AC964AAEC}"/>
              </a:ext>
            </a:extLst>
          </p:cNvPr>
          <p:cNvSpPr>
            <a:spLocks noGrp="1"/>
          </p:cNvSpPr>
          <p:nvPr>
            <p:ph type="title"/>
          </p:nvPr>
        </p:nvSpPr>
        <p:spPr>
          <a:xfrm>
            <a:off x="0" y="253914"/>
            <a:ext cx="3829970" cy="1325563"/>
          </a:xfrm>
        </p:spPr>
        <p:txBody>
          <a:bodyPr>
            <a:normAutofit fontScale="90000"/>
          </a:bodyPr>
          <a:lstStyle/>
          <a:p>
            <a:pPr algn="ctr"/>
            <a:r>
              <a:rPr lang="en-US" sz="4000" b="1"/>
              <a:t>Thursday 5 PM:</a:t>
            </a:r>
            <a:br>
              <a:rPr lang="en-US" sz="4000" b="1"/>
            </a:br>
            <a:r>
              <a:rPr lang="en-US" sz="4000" b="1"/>
              <a:t>First Forecast With NY In The “Cone”</a:t>
            </a:r>
          </a:p>
        </p:txBody>
      </p:sp>
      <p:pic>
        <p:nvPicPr>
          <p:cNvPr id="9" name="Picture 8" descr="A screenshot of a cell phone screen with text&#10;&#10;Description automatically generated">
            <a:extLst>
              <a:ext uri="{FF2B5EF4-FFF2-40B4-BE49-F238E27FC236}">
                <a16:creationId xmlns:a16="http://schemas.microsoft.com/office/drawing/2014/main" id="{BCE6F494-AC9F-004F-96ED-50239B898A73}"/>
              </a:ext>
            </a:extLst>
          </p:cNvPr>
          <p:cNvPicPr>
            <a:picLocks noChangeAspect="1"/>
          </p:cNvPicPr>
          <p:nvPr/>
        </p:nvPicPr>
        <p:blipFill>
          <a:blip r:embed="rId3"/>
          <a:stretch>
            <a:fillRect/>
          </a:stretch>
        </p:blipFill>
        <p:spPr>
          <a:xfrm>
            <a:off x="-1" y="2045623"/>
            <a:ext cx="3829969" cy="4812378"/>
          </a:xfrm>
          <a:prstGeom prst="rect">
            <a:avLst/>
          </a:prstGeom>
        </p:spPr>
      </p:pic>
    </p:spTree>
    <p:extLst>
      <p:ext uri="{BB962C8B-B14F-4D97-AF65-F5344CB8AC3E}">
        <p14:creationId xmlns:p14="http://schemas.microsoft.com/office/powerpoint/2010/main" val="91454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F6755CFA-B244-2A48-903A-E169A8F7DE16}"/>
              </a:ext>
            </a:extLst>
          </p:cNvPr>
          <p:cNvPicPr>
            <a:picLocks noChangeAspect="1"/>
          </p:cNvPicPr>
          <p:nvPr/>
        </p:nvPicPr>
        <p:blipFill>
          <a:blip r:embed="rId2"/>
          <a:stretch>
            <a:fillRect/>
          </a:stretch>
        </p:blipFill>
        <p:spPr>
          <a:xfrm>
            <a:off x="3851098" y="0"/>
            <a:ext cx="8348459" cy="6858000"/>
          </a:xfrm>
          <a:prstGeom prst="rect">
            <a:avLst/>
          </a:prstGeom>
        </p:spPr>
      </p:pic>
      <p:sp>
        <p:nvSpPr>
          <p:cNvPr id="6" name="Title 6">
            <a:extLst>
              <a:ext uri="{FF2B5EF4-FFF2-40B4-BE49-F238E27FC236}">
                <a16:creationId xmlns:a16="http://schemas.microsoft.com/office/drawing/2014/main" id="{D0699F35-2978-354D-BE9C-CC803A743A85}"/>
              </a:ext>
            </a:extLst>
          </p:cNvPr>
          <p:cNvSpPr>
            <a:spLocks noGrp="1"/>
          </p:cNvSpPr>
          <p:nvPr>
            <p:ph type="title"/>
          </p:nvPr>
        </p:nvSpPr>
        <p:spPr>
          <a:xfrm>
            <a:off x="0" y="624617"/>
            <a:ext cx="3829970" cy="1325563"/>
          </a:xfrm>
        </p:spPr>
        <p:txBody>
          <a:bodyPr>
            <a:noAutofit/>
          </a:bodyPr>
          <a:lstStyle/>
          <a:p>
            <a:pPr algn="ctr"/>
            <a:r>
              <a:rPr lang="en-US" sz="3600" b="1" dirty="0"/>
              <a:t>Friday 11 PM:</a:t>
            </a:r>
            <a:br>
              <a:rPr lang="en-US" sz="3600" b="1" dirty="0"/>
            </a:br>
            <a:br>
              <a:rPr lang="en-US" sz="3600" b="1" dirty="0"/>
            </a:br>
            <a:r>
              <a:rPr lang="en-US" sz="3600" b="1" dirty="0"/>
              <a:t>First Forecast With A Track Crossing NY</a:t>
            </a:r>
          </a:p>
        </p:txBody>
      </p:sp>
      <p:pic>
        <p:nvPicPr>
          <p:cNvPr id="8" name="Picture 7" descr="A screenshot of a computer&#10;&#10;Description automatically generated">
            <a:extLst>
              <a:ext uri="{FF2B5EF4-FFF2-40B4-BE49-F238E27FC236}">
                <a16:creationId xmlns:a16="http://schemas.microsoft.com/office/drawing/2014/main" id="{4927B275-FB0F-BA4C-8DE3-2BA324C756C4}"/>
              </a:ext>
            </a:extLst>
          </p:cNvPr>
          <p:cNvPicPr>
            <a:picLocks noChangeAspect="1"/>
          </p:cNvPicPr>
          <p:nvPr/>
        </p:nvPicPr>
        <p:blipFill>
          <a:blip r:embed="rId3"/>
          <a:stretch>
            <a:fillRect/>
          </a:stretch>
        </p:blipFill>
        <p:spPr>
          <a:xfrm>
            <a:off x="0" y="2953264"/>
            <a:ext cx="3883320" cy="3904735"/>
          </a:xfrm>
          <a:prstGeom prst="rect">
            <a:avLst/>
          </a:prstGeom>
        </p:spPr>
      </p:pic>
      <p:sp>
        <p:nvSpPr>
          <p:cNvPr id="9" name="TextBox 8">
            <a:extLst>
              <a:ext uri="{FF2B5EF4-FFF2-40B4-BE49-F238E27FC236}">
                <a16:creationId xmlns:a16="http://schemas.microsoft.com/office/drawing/2014/main" id="{85AA1AA9-19F6-B945-B77F-E6D68045CD48}"/>
              </a:ext>
            </a:extLst>
          </p:cNvPr>
          <p:cNvSpPr txBox="1"/>
          <p:nvPr/>
        </p:nvSpPr>
        <p:spPr>
          <a:xfrm>
            <a:off x="1865871" y="3027403"/>
            <a:ext cx="1680518" cy="369332"/>
          </a:xfrm>
          <a:prstGeom prst="rect">
            <a:avLst/>
          </a:prstGeom>
          <a:noFill/>
        </p:spPr>
        <p:txBody>
          <a:bodyPr wrap="square" rtlCol="0">
            <a:spAutoFit/>
          </a:bodyPr>
          <a:lstStyle/>
          <a:p>
            <a:r>
              <a:rPr lang="en-US" b="1" i="1">
                <a:solidFill>
                  <a:schemeClr val="bg1"/>
                </a:solidFill>
              </a:rPr>
              <a:t>(Next Morning)</a:t>
            </a:r>
          </a:p>
        </p:txBody>
      </p:sp>
    </p:spTree>
    <p:extLst>
      <p:ext uri="{BB962C8B-B14F-4D97-AF65-F5344CB8AC3E}">
        <p14:creationId xmlns:p14="http://schemas.microsoft.com/office/powerpoint/2010/main" val="383792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A306F2B-E85C-D643-A91C-C14D3FD2F6A0}"/>
              </a:ext>
            </a:extLst>
          </p:cNvPr>
          <p:cNvPicPr>
            <a:picLocks noChangeAspect="1"/>
          </p:cNvPicPr>
          <p:nvPr/>
        </p:nvPicPr>
        <p:blipFill>
          <a:blip r:embed="rId2"/>
          <a:stretch>
            <a:fillRect/>
          </a:stretch>
        </p:blipFill>
        <p:spPr>
          <a:xfrm>
            <a:off x="3806838" y="0"/>
            <a:ext cx="8385162" cy="6858000"/>
          </a:xfrm>
          <a:prstGeom prst="rect">
            <a:avLst/>
          </a:prstGeom>
        </p:spPr>
      </p:pic>
      <p:sp>
        <p:nvSpPr>
          <p:cNvPr id="6" name="Title 6">
            <a:extLst>
              <a:ext uri="{FF2B5EF4-FFF2-40B4-BE49-F238E27FC236}">
                <a16:creationId xmlns:a16="http://schemas.microsoft.com/office/drawing/2014/main" id="{A1693249-162A-7D4D-A754-BDE00447F96B}"/>
              </a:ext>
            </a:extLst>
          </p:cNvPr>
          <p:cNvSpPr>
            <a:spLocks noGrp="1"/>
          </p:cNvSpPr>
          <p:nvPr>
            <p:ph type="title"/>
          </p:nvPr>
        </p:nvSpPr>
        <p:spPr>
          <a:xfrm>
            <a:off x="0" y="624617"/>
            <a:ext cx="3829970" cy="1325563"/>
          </a:xfrm>
        </p:spPr>
        <p:txBody>
          <a:bodyPr>
            <a:noAutofit/>
          </a:bodyPr>
          <a:lstStyle/>
          <a:p>
            <a:pPr algn="ctr"/>
            <a:r>
              <a:rPr lang="en-US" sz="3600" b="1"/>
              <a:t>Sunday 5 AM:</a:t>
            </a:r>
            <a:br>
              <a:rPr lang="en-US" sz="3600" b="1"/>
            </a:br>
            <a:br>
              <a:rPr lang="en-US" sz="3600" b="1"/>
            </a:br>
            <a:r>
              <a:rPr lang="en-US" sz="3600" b="1"/>
              <a:t>First Forecast With A Track West Of NYC</a:t>
            </a:r>
          </a:p>
        </p:txBody>
      </p:sp>
      <p:pic>
        <p:nvPicPr>
          <p:cNvPr id="8" name="Picture 7" descr="A screenshot of a computer screen&#10;&#10;Description automatically generated">
            <a:extLst>
              <a:ext uri="{FF2B5EF4-FFF2-40B4-BE49-F238E27FC236}">
                <a16:creationId xmlns:a16="http://schemas.microsoft.com/office/drawing/2014/main" id="{6B5EFCDC-ADEE-2549-9C75-30B17D25AD15}"/>
              </a:ext>
            </a:extLst>
          </p:cNvPr>
          <p:cNvPicPr>
            <a:picLocks noChangeAspect="1"/>
          </p:cNvPicPr>
          <p:nvPr/>
        </p:nvPicPr>
        <p:blipFill>
          <a:blip r:embed="rId3"/>
          <a:stretch>
            <a:fillRect/>
          </a:stretch>
        </p:blipFill>
        <p:spPr>
          <a:xfrm>
            <a:off x="0" y="2817340"/>
            <a:ext cx="3843210" cy="4040659"/>
          </a:xfrm>
          <a:prstGeom prst="rect">
            <a:avLst/>
          </a:prstGeom>
        </p:spPr>
      </p:pic>
      <p:sp>
        <p:nvSpPr>
          <p:cNvPr id="9" name="TextBox 8">
            <a:extLst>
              <a:ext uri="{FF2B5EF4-FFF2-40B4-BE49-F238E27FC236}">
                <a16:creationId xmlns:a16="http://schemas.microsoft.com/office/drawing/2014/main" id="{8432F2C2-974D-8A48-B48D-A062950511E4}"/>
              </a:ext>
            </a:extLst>
          </p:cNvPr>
          <p:cNvSpPr txBox="1"/>
          <p:nvPr/>
        </p:nvSpPr>
        <p:spPr>
          <a:xfrm>
            <a:off x="1865871" y="2879119"/>
            <a:ext cx="1680518" cy="369332"/>
          </a:xfrm>
          <a:prstGeom prst="rect">
            <a:avLst/>
          </a:prstGeom>
          <a:noFill/>
        </p:spPr>
        <p:txBody>
          <a:bodyPr wrap="square" rtlCol="0">
            <a:spAutoFit/>
          </a:bodyPr>
          <a:lstStyle/>
          <a:p>
            <a:r>
              <a:rPr lang="en-US" b="1" i="1">
                <a:solidFill>
                  <a:schemeClr val="bg1"/>
                </a:solidFill>
              </a:rPr>
              <a:t>(6 Hours Later)</a:t>
            </a:r>
          </a:p>
        </p:txBody>
      </p:sp>
    </p:spTree>
    <p:extLst>
      <p:ext uri="{BB962C8B-B14F-4D97-AF65-F5344CB8AC3E}">
        <p14:creationId xmlns:p14="http://schemas.microsoft.com/office/powerpoint/2010/main" val="1160313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8AF94689-504D-D14E-B890-813E0050CF7A}"/>
              </a:ext>
            </a:extLst>
          </p:cNvPr>
          <p:cNvPicPr>
            <a:picLocks noChangeAspect="1"/>
          </p:cNvPicPr>
          <p:nvPr/>
        </p:nvPicPr>
        <p:blipFill>
          <a:blip r:embed="rId2"/>
          <a:stretch>
            <a:fillRect/>
          </a:stretch>
        </p:blipFill>
        <p:spPr>
          <a:xfrm>
            <a:off x="3823720" y="0"/>
            <a:ext cx="8368280" cy="6858000"/>
          </a:xfrm>
          <a:prstGeom prst="rect">
            <a:avLst/>
          </a:prstGeom>
        </p:spPr>
      </p:pic>
      <p:sp>
        <p:nvSpPr>
          <p:cNvPr id="6" name="Title 6">
            <a:extLst>
              <a:ext uri="{FF2B5EF4-FFF2-40B4-BE49-F238E27FC236}">
                <a16:creationId xmlns:a16="http://schemas.microsoft.com/office/drawing/2014/main" id="{CF14C761-9D3D-854A-9894-088A62F24210}"/>
              </a:ext>
            </a:extLst>
          </p:cNvPr>
          <p:cNvSpPr>
            <a:spLocks noGrp="1"/>
          </p:cNvSpPr>
          <p:nvPr>
            <p:ph type="title"/>
          </p:nvPr>
        </p:nvSpPr>
        <p:spPr>
          <a:xfrm>
            <a:off x="0" y="661687"/>
            <a:ext cx="3829970" cy="1325563"/>
          </a:xfrm>
        </p:spPr>
        <p:txBody>
          <a:bodyPr>
            <a:noAutofit/>
          </a:bodyPr>
          <a:lstStyle/>
          <a:p>
            <a:pPr algn="ctr"/>
            <a:r>
              <a:rPr lang="en-US" sz="3600" b="1"/>
              <a:t>Monday 11 AM:</a:t>
            </a:r>
            <a:br>
              <a:rPr lang="en-US" sz="3600" b="1"/>
            </a:br>
            <a:br>
              <a:rPr lang="en-US" sz="3600" b="1"/>
            </a:br>
            <a:r>
              <a:rPr lang="en-US" sz="3600" b="1"/>
              <a:t>First Forecast With Accurate Path</a:t>
            </a:r>
          </a:p>
        </p:txBody>
      </p:sp>
      <p:pic>
        <p:nvPicPr>
          <p:cNvPr id="8" name="Picture 7" descr="A screenshot of a computer&#10;&#10;Description automatically generated">
            <a:extLst>
              <a:ext uri="{FF2B5EF4-FFF2-40B4-BE49-F238E27FC236}">
                <a16:creationId xmlns:a16="http://schemas.microsoft.com/office/drawing/2014/main" id="{1C7312FA-5239-D64F-8FBC-7FA5A739582D}"/>
              </a:ext>
            </a:extLst>
          </p:cNvPr>
          <p:cNvPicPr>
            <a:picLocks noChangeAspect="1"/>
          </p:cNvPicPr>
          <p:nvPr/>
        </p:nvPicPr>
        <p:blipFill>
          <a:blip r:embed="rId3"/>
          <a:stretch>
            <a:fillRect/>
          </a:stretch>
        </p:blipFill>
        <p:spPr>
          <a:xfrm>
            <a:off x="-17037" y="2990335"/>
            <a:ext cx="3839330" cy="3867665"/>
          </a:xfrm>
          <a:prstGeom prst="rect">
            <a:avLst/>
          </a:prstGeom>
        </p:spPr>
      </p:pic>
      <p:sp>
        <p:nvSpPr>
          <p:cNvPr id="9" name="TextBox 8">
            <a:extLst>
              <a:ext uri="{FF2B5EF4-FFF2-40B4-BE49-F238E27FC236}">
                <a16:creationId xmlns:a16="http://schemas.microsoft.com/office/drawing/2014/main" id="{959D11F4-90DF-DD43-80AD-ADCDAC9EAE0C}"/>
              </a:ext>
            </a:extLst>
          </p:cNvPr>
          <p:cNvSpPr txBox="1"/>
          <p:nvPr/>
        </p:nvSpPr>
        <p:spPr>
          <a:xfrm>
            <a:off x="1742304" y="3059668"/>
            <a:ext cx="1804086" cy="369332"/>
          </a:xfrm>
          <a:prstGeom prst="rect">
            <a:avLst/>
          </a:prstGeom>
          <a:noFill/>
        </p:spPr>
        <p:txBody>
          <a:bodyPr wrap="square" rtlCol="0">
            <a:spAutoFit/>
          </a:bodyPr>
          <a:lstStyle/>
          <a:p>
            <a:r>
              <a:rPr lang="en-US" b="1" i="1">
                <a:solidFill>
                  <a:schemeClr val="bg1"/>
                </a:solidFill>
              </a:rPr>
              <a:t>(2 Hours Earlier)</a:t>
            </a:r>
          </a:p>
        </p:txBody>
      </p:sp>
    </p:spTree>
    <p:extLst>
      <p:ext uri="{BB962C8B-B14F-4D97-AF65-F5344CB8AC3E}">
        <p14:creationId xmlns:p14="http://schemas.microsoft.com/office/powerpoint/2010/main" val="281751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1304</Words>
  <Application>Microsoft Macintosh PowerPoint</Application>
  <PresentationFormat>Widescreen</PresentationFormat>
  <Paragraphs>90</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Bauhaus 93</vt:lpstr>
      <vt:lpstr>Calibri</vt:lpstr>
      <vt:lpstr>Calibri Light</vt:lpstr>
      <vt:lpstr>Office Theme</vt:lpstr>
      <vt:lpstr>Isaias Retrospective</vt:lpstr>
      <vt:lpstr>Storm Highlights (from the NYS Mesonet)</vt:lpstr>
      <vt:lpstr>PowerPoint Presentation</vt:lpstr>
      <vt:lpstr>PowerPoint Presentation</vt:lpstr>
      <vt:lpstr>The Forecast</vt:lpstr>
      <vt:lpstr>Thursday 5 PM: First Forecast With NY In The “Cone”</vt:lpstr>
      <vt:lpstr>Friday 11 PM:  First Forecast With A Track Crossing NY</vt:lpstr>
      <vt:lpstr>Sunday 5 AM:  First Forecast With A Track West Of NYC</vt:lpstr>
      <vt:lpstr>Monday 11 AM:  First Forecast With Accurate Path</vt:lpstr>
      <vt:lpstr>Monday 11 AM:  First Forecast With Accurate Path</vt:lpstr>
      <vt:lpstr>UAlbany Utility Dashboard Forecast</vt:lpstr>
      <vt:lpstr>PowerPoint Presentation</vt:lpstr>
      <vt:lpstr>PowerPoint Presentation</vt:lpstr>
      <vt:lpstr>PowerPoint Presentation</vt:lpstr>
      <vt:lpstr>PowerPoint Presentation</vt:lpstr>
      <vt:lpstr>What Happened  (By The NYS Mesonet)</vt:lpstr>
      <vt:lpstr>PowerPoint Presentation</vt:lpstr>
      <vt:lpstr>PowerPoint Presentation</vt:lpstr>
      <vt:lpstr>Why Was There So Much Damage In NYC?  Data From Queens NYS Mesonet Site 1) A Combination of strong peak gusts (70+ mph)  2) Long duration of 40+ mph gusts (~5 hours)  3) 40+ mph gusts from every direction between East  South  West (full 175o range)  4) Very rare to see southeast winds this strong  </vt:lpstr>
      <vt:lpstr>How Rare Are 40-70 mph Southeast Wind Gusts At Queens?  1) Historically, winds only come from the east or southeast a total of 12% of the time  2) In the 7% of the time the winds come from the southeast, only one in a thousand gusts is 44.8 mph or higher  3) In Isaias, numerous gusts of 40-70 mph were reported from the southeast    </vt:lpstr>
      <vt:lpstr>Nassau County Analysis  Data From Wantagh NYS Mesonet Site 1) Peak gusts near 70 mph  2) Long duration of 40+ mph gusts (~6 hours)  3) 40+ mph gusts from every direction between ESE  South  SW (full 130o range)  4) Very rare to see southeast winds this strong  </vt:lpstr>
      <vt:lpstr>How Rare Are 40-70 mph Southeast Wind Gusts At Wantagh?  1) Historically, winds only come from the east or southeast a total of 18% of the time  2) In the 9% of the time the winds come from the east, only one in a thousand gusts is 38.2 mph or higher  3) In Isaias, numerous gusts between 40-70 mph were reported from the southeast    </vt:lpstr>
      <vt:lpstr>Westchester County Analysis  Data From Somers NYS Mesonet Site 1) Peak gusts near 57 mph from the southeast  2) Lengthy period of 35+ mph gusts (~8 hours, with a gap in the middle)  3) 35+ mph gusts from every direction between East  South  SW (full 130o range)  </vt:lpstr>
      <vt:lpstr>How Rare Are 57 mph Southeast Wind Gusts At Somers?  1) Historically, winds only come from the southeast a total of 11% of the time  2) In this 11%, only one in a thousand gusts is 31.8 mph or higher  3) In Isaias, 57 mph gusts were reported from the southeast    </vt:lpstr>
      <vt:lpstr>Putnam County Analysis  Data From Brewster NYS Mesonet Site 1) Peak gusts near 45 mph from the south-southeast  2) Lengthy period of 30+ mph gusts (~8 hours, with a gap in the middle)  3) 30+ mph gusts from every direction between Southeast  South  West (full 130o range)  4) Given area topography, it’s likely stronger wind gusts occurred nearby that may not be reflected here  </vt:lpstr>
      <vt:lpstr>How Rare Are 45 mph Southeast Wind Gusts At Brewster?  1) Historically, winds only come from the east or southeast a total of 13% of the time  2) In the 8% winds come from the southeast, only one in a thousand gusts is 23.4 mph or higher  3) In Isaias, 45 mph gusts were reported from the southeast  4) Given nearby topography, it’s quite likely stronger gusts were observed at other locations in or near Putnam    </vt:lpstr>
      <vt:lpstr>Rockland County Analysis  Data From Suffern NYS Mesonet Site 1) Peak gusts near 52 mph  2) Brief duration of 40+ mph gusts on either side of Isaias  3) 40+ mph gusts from both southeast and west  4) 1.6” of rainfall on the day before strongest gusts  </vt:lpstr>
      <vt:lpstr>How Rare Are 40 mph Southeast Wind Gusts At Suffern?  1) Historically, winds only come from the southeast a total of 7% of the time  2) In this 7%, only one in a thousand gusts is 23 mph or higher  3) In Isaias, 44 mph gusts were reported from the southeast  4) Wind gusts from the west are more common (and can be stronger), but 50+ mph gusts are still quite rare    </vt:lpstr>
      <vt:lpstr>PowerPoint Presentation</vt:lpstr>
      <vt:lpstr>PowerPoint Presentation</vt:lpstr>
      <vt:lpstr>PowerPoint Presentation</vt:lpstr>
      <vt:lpstr>UAlbany Engagement on Isaias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Isaias Retrospective</dc:title>
  <dc:creator>Bassill, Nicholas</dc:creator>
  <cp:lastModifiedBy>Bassill, Nicholas</cp:lastModifiedBy>
  <cp:revision>154</cp:revision>
  <dcterms:created xsi:type="dcterms:W3CDTF">2020-08-10T16:32:15Z</dcterms:created>
  <dcterms:modified xsi:type="dcterms:W3CDTF">2020-08-13T19:35:40Z</dcterms:modified>
</cp:coreProperties>
</file>