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0" r:id="rId4"/>
    <p:sldId id="261" r:id="rId5"/>
    <p:sldId id="262" r:id="rId6"/>
    <p:sldId id="263" r:id="rId7"/>
    <p:sldId id="265" r:id="rId8"/>
    <p:sldId id="267" r:id="rId9"/>
    <p:sldId id="268" r:id="rId10"/>
    <p:sldId id="269" r:id="rId11"/>
    <p:sldId id="266" r:id="rId12"/>
    <p:sldId id="259" r:id="rId13"/>
    <p:sldId id="257" r:id="rId14"/>
    <p:sldId id="271" r:id="rId15"/>
    <p:sldId id="258" r:id="rId16"/>
    <p:sldId id="270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744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173C4-C522-3845-B48B-8511E6DAF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435AD-E5FB-D449-85B4-0BFC41FCE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5682D-7B9D-F542-B88A-7FC72167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386F3-1CD1-2C44-8754-076DBF1F1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385EE-463C-F445-B3A3-0E60BD7D5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50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8A2F-53AE-7243-8493-4D5948E2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C9124-54DB-774B-9D9F-DAE6A8D0C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F9E6C-A5E9-0A4F-ACE5-FF01F4F0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0DF7E-5B34-874B-BB67-1BA92B5D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5FA2A-7728-764F-8281-2C594B134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98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66776E-392A-6547-85C4-0AFFE62CB5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4F0D2-F8C0-4F40-B45B-320E96D5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4E8C5-1E2D-314F-8E44-6CD8EE36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9A28F-3480-8B46-BAB3-F9FB1C7A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1682-705B-6A42-AB3B-F111887F3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9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37C3-B897-804A-A0D7-3DFC62C9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488A4-EC89-3D4F-8F18-6CED0D921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E5F84-DA34-4B43-B5F2-101DCDC1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7FF92-A9BB-E747-A929-12AFF17E5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2CE74-65DE-3E48-8581-2DDF62E4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0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FB50-9BD6-7E47-9093-499E662C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3C356-E96D-A347-8A88-EED19BBF3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0CF1-F4C2-2942-91CC-3A358C33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24D7B-74F2-3742-BC3C-CDACC843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6C555-3BBC-0140-8391-AFED595B1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3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13F5D-E344-6244-8D9E-69E7594AA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913AD-C134-8A42-BD12-C626B1AAB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0AFE7-5F28-1A4E-AE51-047BDF600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1E552-2012-1743-A6AE-924653727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0F3A8-CEFD-384A-8136-CA1151E8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31297-F215-0E43-82E2-D0DAFFE22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55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CA028-2576-7340-893D-B490F838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AD129-0537-9844-A8EC-2DCFF6980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57A67-8158-BA40-9F62-AEDDD7306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9C64B-6144-8040-A13C-0FD65D38B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6B2113-90FA-554C-925D-4B34464E0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91B272-6000-D34E-9329-9CB8EA85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35BC2-8148-124C-85BD-99E3FC69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7853E-1117-4E4D-AFF5-64410641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4DDCE-E4FF-1E42-9439-F125F35D5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4CF44-25D8-0241-ACFB-64533C64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21E2E5-83A7-1348-8DB4-D5B13A67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00826-9E15-6845-951C-196D5273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73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C1C575-9E69-7840-A99A-46B9894C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ABFFB-9C60-534B-A99A-CD24F70AD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6456F-B30C-D444-AB6A-B2032A103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30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E784-1D2B-CF41-BD6F-14F6CD1F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2B64B-05E0-6141-A8C7-6B7371791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1338E-719E-EE43-B07D-C6B66D315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03269-3F07-F14C-8259-3659F2DE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A6314-4930-1744-AAC5-93ED0FC6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A7601-389E-0847-A1BE-5507FFBE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85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54A8E-0FD0-8B49-AC5E-D5F93606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535540-31F0-6C42-92F1-28AA2B886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1606B-5D6E-F946-A801-F7FE70D93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F6D5E9-8DE3-2346-9F2C-34F3991F6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E8613-2AD3-594B-9863-02AA0BC1F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BC859-F254-704B-BE4D-088D90C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0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31A191-046A-B445-A2D7-FCB30841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E87D5-3C6A-9442-90B0-0BC20CAF2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2DF8E-C5EB-E842-8904-6C40BBDFF4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A2587-015F-184F-9E92-48EEFB1DBDD5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1B13E-7494-3041-BE7C-F3F1AFE22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5DD1D-99DD-FD49-A084-82B6571B3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71B6D-1BC4-234F-B811-6E6B001F2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8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nbassill@albany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A7A9-2E3F-AB46-A994-4D05F31E7F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/>
              <a:t>Isaias Retrospective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21CE5C-216E-0D4D-956A-732CC90A32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Created By Nick Bassill</a:t>
            </a:r>
            <a:br>
              <a:rPr lang="en-US" dirty="0">
                <a:cs typeface="Calibri"/>
              </a:rPr>
            </a:br>
            <a:r>
              <a:rPr lang="en-US">
                <a:cs typeface="Calibri"/>
              </a:rPr>
              <a:t>(for questions, please ask </a:t>
            </a:r>
            <a:r>
              <a:rPr lang="en-US" dirty="0">
                <a:cs typeface="Calibri"/>
                <a:hlinkClick r:id="rId2"/>
              </a:rPr>
              <a:t>nbassill@albany.edu</a:t>
            </a:r>
            <a:r>
              <a:rPr lang="en-US">
                <a:cs typeface="Calibri"/>
              </a:rPr>
              <a:t>)</a:t>
            </a:r>
            <a:endParaRPr lang="en-US"/>
          </a:p>
          <a:p>
            <a:br>
              <a:rPr lang="en-US" dirty="0"/>
            </a:br>
            <a:r>
              <a:rPr lang="en-US"/>
              <a:t>Presented By The </a:t>
            </a:r>
            <a:r>
              <a:rPr lang="en-US" err="1"/>
              <a:t>UAlbany</a:t>
            </a:r>
            <a:r>
              <a:rPr lang="en-US" dirty="0"/>
              <a:t> Weather Enterprise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75A2055-248B-8C4A-9C85-1197C4D09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73" y="0"/>
            <a:ext cx="1055125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9C3F43-A995-F24D-AB95-F0B849BCC3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791" y="1475285"/>
            <a:ext cx="5382715" cy="53827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C73838-41F8-A84C-95FD-39432D07ADBC}"/>
              </a:ext>
            </a:extLst>
          </p:cNvPr>
          <p:cNvSpPr txBox="1"/>
          <p:nvPr/>
        </p:nvSpPr>
        <p:spPr>
          <a:xfrm>
            <a:off x="6956854" y="662457"/>
            <a:ext cx="41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(2 Day Outlook From Monday Morning)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C2715-790D-7E4E-A4B8-9ECD9F2FCD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49" y="1475285"/>
            <a:ext cx="5246792" cy="52467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C46834B-CF93-7B4D-9EF7-6D3DA8293096}"/>
              </a:ext>
            </a:extLst>
          </p:cNvPr>
          <p:cNvSpPr/>
          <p:nvPr/>
        </p:nvSpPr>
        <p:spPr>
          <a:xfrm>
            <a:off x="9218141" y="3699381"/>
            <a:ext cx="1986318" cy="1063904"/>
          </a:xfrm>
          <a:prstGeom prst="ellipse">
            <a:avLst/>
          </a:prstGeom>
          <a:solidFill>
            <a:srgbClr val="FF0000">
              <a:alpha val="0"/>
            </a:srgbClr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70B3B-9FB6-D942-A603-5E657E8F0149}"/>
              </a:ext>
            </a:extLst>
          </p:cNvPr>
          <p:cNvSpPr txBox="1"/>
          <p:nvPr/>
        </p:nvSpPr>
        <p:spPr>
          <a:xfrm>
            <a:off x="8736227" y="4674829"/>
            <a:ext cx="3187879" cy="707886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</a:rPr>
              <a:t>60+ mph winds possible between 11AM-8PM</a:t>
            </a:r>
          </a:p>
        </p:txBody>
      </p:sp>
    </p:spTree>
    <p:extLst>
      <p:ext uri="{BB962C8B-B14F-4D97-AF65-F5344CB8AC3E}">
        <p14:creationId xmlns:p14="http://schemas.microsoft.com/office/powerpoint/2010/main" val="2969607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CD75-3F8A-A04F-9AE8-4303F3F2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692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b="1"/>
              <a:t>What Happened</a:t>
            </a:r>
            <a:br>
              <a:rPr lang="en-US" sz="8800" b="1"/>
            </a:br>
            <a:r>
              <a:rPr lang="en-US" sz="6000" b="1"/>
              <a:t> (By The NYS Mesonet)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200930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98071-3A97-8042-816C-5B2BB2601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7" y="0"/>
            <a:ext cx="12024986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40AA59-EF86-5147-A4FF-707C5A771595}"/>
              </a:ext>
            </a:extLst>
          </p:cNvPr>
          <p:cNvCxnSpPr>
            <a:cxnSpLocks/>
          </p:cNvCxnSpPr>
          <p:nvPr/>
        </p:nvCxnSpPr>
        <p:spPr>
          <a:xfrm flipV="1">
            <a:off x="8180173" y="1540566"/>
            <a:ext cx="1977618" cy="4609548"/>
          </a:xfrm>
          <a:prstGeom prst="straightConnector1">
            <a:avLst/>
          </a:prstGeom>
          <a:ln w="1270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9F4701-D8E8-0B40-9B0D-9ACC402997C9}"/>
              </a:ext>
            </a:extLst>
          </p:cNvPr>
          <p:cNvSpPr txBox="1"/>
          <p:nvPr/>
        </p:nvSpPr>
        <p:spPr>
          <a:xfrm>
            <a:off x="5002783" y="6150114"/>
            <a:ext cx="3498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7030A0"/>
                </a:solidFill>
              </a:rPr>
              <a:t>(Path of Isaias)</a:t>
            </a:r>
          </a:p>
        </p:txBody>
      </p:sp>
    </p:spTree>
    <p:extLst>
      <p:ext uri="{BB962C8B-B14F-4D97-AF65-F5344CB8AC3E}">
        <p14:creationId xmlns:p14="http://schemas.microsoft.com/office/powerpoint/2010/main" val="3225514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6C059F-8A22-B24C-8783-F548803C0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7" y="0"/>
            <a:ext cx="12024986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44FEE8A-0CFB-124C-A308-0B74544EEACE}"/>
              </a:ext>
            </a:extLst>
          </p:cNvPr>
          <p:cNvCxnSpPr>
            <a:cxnSpLocks/>
          </p:cNvCxnSpPr>
          <p:nvPr/>
        </p:nvCxnSpPr>
        <p:spPr>
          <a:xfrm flipV="1">
            <a:off x="8180173" y="1540566"/>
            <a:ext cx="1977618" cy="4609548"/>
          </a:xfrm>
          <a:prstGeom prst="straightConnector1">
            <a:avLst/>
          </a:prstGeom>
          <a:ln w="1270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0BAA412-8544-D549-94EF-324E540CF19D}"/>
              </a:ext>
            </a:extLst>
          </p:cNvPr>
          <p:cNvSpPr txBox="1"/>
          <p:nvPr/>
        </p:nvSpPr>
        <p:spPr>
          <a:xfrm>
            <a:off x="5002783" y="6150114"/>
            <a:ext cx="3498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7030A0"/>
                </a:solidFill>
              </a:rPr>
              <a:t>(Path of Isaias)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998C08-83AB-6E49-AFB0-771472B44FFB}"/>
              </a:ext>
            </a:extLst>
          </p:cNvPr>
          <p:cNvSpPr txBox="1"/>
          <p:nvPr/>
        </p:nvSpPr>
        <p:spPr>
          <a:xfrm>
            <a:off x="3178100" y="0"/>
            <a:ext cx="3235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Biggest Gusts *Right* Of Track</a:t>
            </a:r>
          </a:p>
        </p:txBody>
      </p:sp>
    </p:spTree>
    <p:extLst>
      <p:ext uri="{BB962C8B-B14F-4D97-AF65-F5344CB8AC3E}">
        <p14:creationId xmlns:p14="http://schemas.microsoft.com/office/powerpoint/2010/main" val="294293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2A9A9D-C52E-9648-BF19-485388A1F7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392" y="134177"/>
            <a:ext cx="6899608" cy="6723823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2370C200-1650-8C49-8BF1-02B1DAEAA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3596"/>
            <a:ext cx="5292392" cy="2804984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Why Was There So Much Damage In NYC?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2700" b="1" dirty="0"/>
              <a:t>1) A Combination of strong peak gusts (70+ mph)</a:t>
            </a:r>
            <a:br>
              <a:rPr lang="en-US" sz="2700" b="1" dirty="0"/>
            </a:br>
            <a:br>
              <a:rPr lang="en-US" sz="2700" b="1" dirty="0"/>
            </a:br>
            <a:r>
              <a:rPr lang="en-US" sz="2700" b="1" dirty="0"/>
              <a:t>2) Long duration of 40+ mph gusts (5 hours)</a:t>
            </a:r>
            <a:br>
              <a:rPr lang="en-US" sz="2700" b="1" dirty="0"/>
            </a:br>
            <a:br>
              <a:rPr lang="en-US" sz="2700" b="1" dirty="0"/>
            </a:br>
            <a:r>
              <a:rPr lang="en-US" sz="2700" b="1" dirty="0"/>
              <a:t>3) 40+ mph gusts from every direction between East </a:t>
            </a:r>
            <a:r>
              <a:rPr lang="en-US" sz="2700" b="1" dirty="0">
                <a:sym typeface="Wingdings" pitchFamily="2" charset="2"/>
              </a:rPr>
              <a:t></a:t>
            </a:r>
            <a:r>
              <a:rPr lang="en-US" sz="2700" b="1" dirty="0"/>
              <a:t> South </a:t>
            </a:r>
            <a:r>
              <a:rPr lang="en-US" sz="2700" b="1" dirty="0">
                <a:sym typeface="Wingdings" pitchFamily="2" charset="2"/>
              </a:rPr>
              <a:t> </a:t>
            </a:r>
            <a:r>
              <a:rPr lang="en-US" sz="2700" b="1" dirty="0"/>
              <a:t>West</a:t>
            </a:r>
            <a:br>
              <a:rPr lang="en-US" sz="2700" b="1" dirty="0"/>
            </a:br>
            <a:br>
              <a:rPr lang="en-US" sz="2700" b="1" dirty="0"/>
            </a:br>
            <a:r>
              <a:rPr lang="en-US" sz="2700" b="1" dirty="0"/>
              <a:t>4) Very rare to see southeast winds this strong</a:t>
            </a:r>
            <a:br>
              <a:rPr lang="en-US" sz="4000" b="1" dirty="0"/>
            </a:br>
            <a:br>
              <a:rPr lang="en-US" sz="4000" b="1" dirty="0"/>
            </a:br>
            <a:endParaRPr lang="en-US" sz="40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FBF339-3A91-4B46-9AE7-6B4736AFE060}"/>
              </a:ext>
            </a:extLst>
          </p:cNvPr>
          <p:cNvSpPr/>
          <p:nvPr/>
        </p:nvSpPr>
        <p:spPr>
          <a:xfrm>
            <a:off x="10725665" y="444843"/>
            <a:ext cx="790832" cy="5387546"/>
          </a:xfrm>
          <a:prstGeom prst="rect">
            <a:avLst/>
          </a:prstGeom>
          <a:solidFill>
            <a:schemeClr val="accent1">
              <a:alpha val="0"/>
            </a:schemeClr>
          </a:solidFill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1D992B-ECD9-8B46-BD86-9A4BA79BDC13}"/>
              </a:ext>
            </a:extLst>
          </p:cNvPr>
          <p:cNvSpPr txBox="1"/>
          <p:nvPr/>
        </p:nvSpPr>
        <p:spPr>
          <a:xfrm>
            <a:off x="111212" y="6123514"/>
            <a:ext cx="397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⎕</a:t>
            </a:r>
            <a:r>
              <a:rPr lang="en-US" sz="2800" b="1" i="1">
                <a:solidFill>
                  <a:srgbClr val="FF0000"/>
                </a:solidFill>
              </a:rPr>
              <a:t> 10:30 AM-3:30 PM</a:t>
            </a:r>
          </a:p>
        </p:txBody>
      </p:sp>
    </p:spTree>
    <p:extLst>
      <p:ext uri="{BB962C8B-B14F-4D97-AF65-F5344CB8AC3E}">
        <p14:creationId xmlns:p14="http://schemas.microsoft.com/office/powerpoint/2010/main" val="2069222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9B9A63-6DFF-0B4E-A4D7-E9D314A20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7" y="0"/>
            <a:ext cx="12024986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092973-3B38-2841-BCC3-C3CE7E2CD60E}"/>
              </a:ext>
            </a:extLst>
          </p:cNvPr>
          <p:cNvCxnSpPr>
            <a:cxnSpLocks/>
          </p:cNvCxnSpPr>
          <p:nvPr/>
        </p:nvCxnSpPr>
        <p:spPr>
          <a:xfrm flipV="1">
            <a:off x="8180173" y="1540566"/>
            <a:ext cx="1977618" cy="4609548"/>
          </a:xfrm>
          <a:prstGeom prst="straightConnector1">
            <a:avLst/>
          </a:prstGeom>
          <a:ln w="1270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34BDDB-2E2E-6449-ADF6-3B0585842E1D}"/>
              </a:ext>
            </a:extLst>
          </p:cNvPr>
          <p:cNvSpPr txBox="1"/>
          <p:nvPr/>
        </p:nvSpPr>
        <p:spPr>
          <a:xfrm>
            <a:off x="5002783" y="6150114"/>
            <a:ext cx="3498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7030A0"/>
                </a:solidFill>
              </a:rPr>
              <a:t>(Path of Isaias)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7B4B4-8F4C-AA43-8EE5-F798ACB79BA5}"/>
              </a:ext>
            </a:extLst>
          </p:cNvPr>
          <p:cNvSpPr txBox="1"/>
          <p:nvPr/>
        </p:nvSpPr>
        <p:spPr>
          <a:xfrm>
            <a:off x="3242301" y="0"/>
            <a:ext cx="2913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Heavy Rain *Left* Of Track</a:t>
            </a:r>
          </a:p>
        </p:txBody>
      </p:sp>
    </p:spTree>
    <p:extLst>
      <p:ext uri="{BB962C8B-B14F-4D97-AF65-F5344CB8AC3E}">
        <p14:creationId xmlns:p14="http://schemas.microsoft.com/office/powerpoint/2010/main" val="2623418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76D4570-CF50-1743-9F29-E198516DD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9" y="0"/>
            <a:ext cx="12037122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79770AA-43D3-0F42-A2C1-BA19C661B0AF}"/>
              </a:ext>
            </a:extLst>
          </p:cNvPr>
          <p:cNvSpPr/>
          <p:nvPr/>
        </p:nvSpPr>
        <p:spPr>
          <a:xfrm rot="1895199">
            <a:off x="7651553" y="2035508"/>
            <a:ext cx="2158267" cy="4162716"/>
          </a:xfrm>
          <a:prstGeom prst="ellipse">
            <a:avLst/>
          </a:prstGeom>
          <a:solidFill>
            <a:srgbClr val="FF0000">
              <a:alpha val="0"/>
            </a:srgbClr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38441-7DBC-3448-ABE5-38FC5983DAA9}"/>
              </a:ext>
            </a:extLst>
          </p:cNvPr>
          <p:cNvSpPr txBox="1"/>
          <p:nvPr/>
        </p:nvSpPr>
        <p:spPr>
          <a:xfrm>
            <a:off x="9710532" y="4604983"/>
            <a:ext cx="2374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</a:rPr>
              <a:t>NYSM Data Tells You What Radar Can’t</a:t>
            </a:r>
          </a:p>
        </p:txBody>
      </p:sp>
    </p:spTree>
    <p:extLst>
      <p:ext uri="{BB962C8B-B14F-4D97-AF65-F5344CB8AC3E}">
        <p14:creationId xmlns:p14="http://schemas.microsoft.com/office/powerpoint/2010/main" val="383521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63A30-7EB8-7C4B-9C2B-04A4AB238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/>
              <a:t>UAlbany</a:t>
            </a:r>
            <a:r>
              <a:rPr lang="en-US" b="1"/>
              <a:t> Engagement on Isaias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13FA6-FF66-A943-9935-83563C1A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Currently working on outage models, or have proposals to do so, for four downstate utilities</a:t>
            </a:r>
          </a:p>
          <a:p>
            <a:r>
              <a:rPr lang="en-US"/>
              <a:t>Discussed possible impacts and likely track of Isaias with multiple utilities in the lead-up to the storm</a:t>
            </a:r>
          </a:p>
          <a:p>
            <a:r>
              <a:rPr lang="en-US"/>
              <a:t>After the storm, evaluated what went right/wrong with the forecast (akin to this presentation)</a:t>
            </a:r>
          </a:p>
          <a:p>
            <a:r>
              <a:rPr lang="en-US"/>
              <a:t>NYS Mesonet data was instrumental in evaluating what was occurring during the storm</a:t>
            </a:r>
          </a:p>
        </p:txBody>
      </p:sp>
    </p:spTree>
    <p:extLst>
      <p:ext uri="{BB962C8B-B14F-4D97-AF65-F5344CB8AC3E}">
        <p14:creationId xmlns:p14="http://schemas.microsoft.com/office/powerpoint/2010/main" val="3728049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38DD-181C-4193-8EB9-40AAA19DF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cs typeface="Calibri Light"/>
              </a:rPr>
              <a:t>Next Steps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D9C4D-29D4-412E-9B70-B0CA32A7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8456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>
                <a:cs typeface="Calibri"/>
              </a:rPr>
              <a:t>(a)</a:t>
            </a:r>
            <a:r>
              <a:rPr lang="en-US" b="1" u="sng" dirty="0">
                <a:cs typeface="Calibri"/>
              </a:rPr>
              <a:t> DPS-led Dashboard:</a:t>
            </a:r>
            <a:r>
              <a:rPr lang="en-US" b="1" dirty="0">
                <a:cs typeface="Calibri"/>
              </a:rPr>
              <a:t> </a:t>
            </a:r>
            <a:r>
              <a:rPr lang="en-US" i="1" dirty="0">
                <a:cs typeface="Calibri"/>
              </a:rPr>
              <a:t>Establish </a:t>
            </a:r>
            <a:r>
              <a:rPr lang="en-US" i="1" err="1">
                <a:cs typeface="Calibri"/>
              </a:rPr>
              <a:t>Mesonet</a:t>
            </a:r>
            <a:r>
              <a:rPr lang="en-US" i="1" dirty="0">
                <a:cs typeface="Calibri"/>
              </a:rPr>
              <a:t> data feed</a:t>
            </a:r>
            <a:r>
              <a:rPr lang="en-US" dirty="0">
                <a:cs typeface="Calibri"/>
              </a:rPr>
              <a:t> – </a:t>
            </a:r>
            <a:r>
              <a:rPr lang="en-US" i="1" dirty="0">
                <a:cs typeface="Calibri"/>
              </a:rPr>
              <a:t>Jerry</a:t>
            </a:r>
            <a:endParaRPr lang="en-US"/>
          </a:p>
          <a:p>
            <a:endParaRPr lang="en-US" i="1" dirty="0">
              <a:cs typeface="Calibri"/>
            </a:endParaRPr>
          </a:p>
          <a:p>
            <a:r>
              <a:rPr lang="en-US" dirty="0">
                <a:cs typeface="Calibri"/>
              </a:rPr>
              <a:t>(b) </a:t>
            </a:r>
            <a:r>
              <a:rPr lang="en-US" b="1" u="sng" dirty="0">
                <a:cs typeface="Calibri"/>
              </a:rPr>
              <a:t>DPS-led Review of Isaias:</a:t>
            </a:r>
            <a:r>
              <a:rPr lang="en-US" dirty="0">
                <a:cs typeface="Calibri"/>
              </a:rPr>
              <a:t>  </a:t>
            </a:r>
            <a:r>
              <a:rPr lang="en-US" i="1" dirty="0">
                <a:cs typeface="Calibri"/>
              </a:rPr>
              <a:t>We can provide assistance - Nick/Jerry</a:t>
            </a:r>
          </a:p>
          <a:p>
            <a:endParaRPr lang="en-US" i="1" dirty="0">
              <a:cs typeface="Calibri"/>
            </a:endParaRPr>
          </a:p>
          <a:p>
            <a:r>
              <a:rPr lang="en-US" dirty="0">
                <a:cs typeface="Calibri"/>
              </a:rPr>
              <a:t>(c)</a:t>
            </a:r>
            <a:r>
              <a:rPr lang="en-US" b="1" u="sng" dirty="0">
                <a:cs typeface="Calibri"/>
              </a:rPr>
              <a:t> Exploiting </a:t>
            </a:r>
            <a:r>
              <a:rPr lang="en-US" b="1" u="sng" dirty="0" err="1">
                <a:cs typeface="Calibri"/>
              </a:rPr>
              <a:t>UAlbany</a:t>
            </a:r>
            <a:r>
              <a:rPr lang="en-US" b="1" u="sng" dirty="0">
                <a:cs typeface="Calibri"/>
              </a:rPr>
              <a:t>-Utility Dashboard and related Expertise:</a:t>
            </a:r>
          </a:p>
          <a:p>
            <a:pPr marL="0" indent="0">
              <a:buNone/>
            </a:pPr>
            <a:r>
              <a:rPr lang="en-US" dirty="0">
                <a:cs typeface="Calibri"/>
              </a:rPr>
              <a:t>              * </a:t>
            </a:r>
            <a:r>
              <a:rPr lang="en-US" i="1" dirty="0">
                <a:cs typeface="Calibri"/>
              </a:rPr>
              <a:t>Regroup with Utilities to debrief on Isaias (users and leadership)</a:t>
            </a:r>
          </a:p>
          <a:p>
            <a:pPr marL="0" indent="0">
              <a:buNone/>
            </a:pPr>
            <a:r>
              <a:rPr lang="en-US" i="1" dirty="0">
                <a:cs typeface="Calibri"/>
              </a:rPr>
              <a:t>             *  Get Weather information into the hands of those that need it </a:t>
            </a:r>
          </a:p>
          <a:p>
            <a:pPr marL="0" indent="0">
              <a:buNone/>
            </a:pPr>
            <a:r>
              <a:rPr lang="en-US" i="1" dirty="0">
                <a:cs typeface="Calibri"/>
              </a:rPr>
              <a:t>             *  Discuss research interests shared by all utilities</a:t>
            </a:r>
          </a:p>
          <a:p>
            <a:pPr marL="0" indent="0">
              <a:buNone/>
            </a:pPr>
            <a:r>
              <a:rPr lang="en-US" i="1" dirty="0">
                <a:cs typeface="Calibri"/>
              </a:rPr>
              <a:t>             *  Discuss funding opportunity (NSF)</a:t>
            </a:r>
          </a:p>
        </p:txBody>
      </p:sp>
    </p:spTree>
    <p:extLst>
      <p:ext uri="{BB962C8B-B14F-4D97-AF65-F5344CB8AC3E}">
        <p14:creationId xmlns:p14="http://schemas.microsoft.com/office/powerpoint/2010/main" val="124493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CD75-3F8A-A04F-9AE8-4303F3F2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b="1"/>
              <a:t>The Forecast</a:t>
            </a:r>
            <a:endParaRPr lang="en-US" sz="8800"/>
          </a:p>
        </p:txBody>
      </p:sp>
    </p:spTree>
    <p:extLst>
      <p:ext uri="{BB962C8B-B14F-4D97-AF65-F5344CB8AC3E}">
        <p14:creationId xmlns:p14="http://schemas.microsoft.com/office/powerpoint/2010/main" val="424635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83F5537-A33A-A84B-B0DB-361117FB5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970" y="0"/>
            <a:ext cx="836203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27B1C86-2D6A-084C-BDC8-5C9AC964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914"/>
            <a:ext cx="382997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/>
              <a:t>Thursday 5 PM:</a:t>
            </a:r>
            <a:br>
              <a:rPr lang="en-US" sz="4000" b="1"/>
            </a:br>
            <a:r>
              <a:rPr lang="en-US" sz="4000" b="1"/>
              <a:t>First Forecast With NY In The “Cone”</a:t>
            </a:r>
          </a:p>
        </p:txBody>
      </p:sp>
      <p:pic>
        <p:nvPicPr>
          <p:cNvPr id="9" name="Picture 8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BCE6F494-AC9F-004F-96ED-50239B898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45623"/>
            <a:ext cx="3829969" cy="481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4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6755CFA-B244-2A48-903A-E169A8F7D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541" y="0"/>
            <a:ext cx="8348459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D0699F35-2978-354D-BE9C-CC803A74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617"/>
            <a:ext cx="382997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/>
              <a:t>Friday 11 PM:</a:t>
            </a:r>
            <a:br>
              <a:rPr lang="en-US" sz="3600" b="1"/>
            </a:br>
            <a:br>
              <a:rPr lang="en-US" sz="3600" b="1"/>
            </a:br>
            <a:r>
              <a:rPr lang="en-US" sz="3600" b="1"/>
              <a:t>First Forecast With A Track Crossing NY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927B275-FB0F-BA4C-8DE3-2BA324C75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3264"/>
            <a:ext cx="3883320" cy="3904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AA1AA9-19F6-B945-B77F-E6D68045CD48}"/>
              </a:ext>
            </a:extLst>
          </p:cNvPr>
          <p:cNvSpPr txBox="1"/>
          <p:nvPr/>
        </p:nvSpPr>
        <p:spPr>
          <a:xfrm>
            <a:off x="1865871" y="3027403"/>
            <a:ext cx="168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</a:rPr>
              <a:t>(Next Morning)</a:t>
            </a:r>
          </a:p>
        </p:txBody>
      </p:sp>
    </p:spTree>
    <p:extLst>
      <p:ext uri="{BB962C8B-B14F-4D97-AF65-F5344CB8AC3E}">
        <p14:creationId xmlns:p14="http://schemas.microsoft.com/office/powerpoint/2010/main" val="3837920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A306F2B-E85C-D643-A91C-C14D3FD2F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838" y="0"/>
            <a:ext cx="8385162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A1693249-162A-7D4D-A754-BDE00447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617"/>
            <a:ext cx="382997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/>
              <a:t>Sunday 5 AM:</a:t>
            </a:r>
            <a:br>
              <a:rPr lang="en-US" sz="3600" b="1"/>
            </a:br>
            <a:br>
              <a:rPr lang="en-US" sz="3600" b="1"/>
            </a:br>
            <a:r>
              <a:rPr lang="en-US" sz="3600" b="1"/>
              <a:t>First Forecast With A Track West Of NYC</a:t>
            </a:r>
          </a:p>
        </p:txBody>
      </p:sp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B5EFCDC-ADEE-2549-9C75-30B17D25A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7340"/>
            <a:ext cx="3843210" cy="4040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32F2C2-974D-8A48-B48D-A062950511E4}"/>
              </a:ext>
            </a:extLst>
          </p:cNvPr>
          <p:cNvSpPr txBox="1"/>
          <p:nvPr/>
        </p:nvSpPr>
        <p:spPr>
          <a:xfrm>
            <a:off x="1865871" y="2879119"/>
            <a:ext cx="168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</a:rPr>
              <a:t>(6 Hours Later)</a:t>
            </a:r>
          </a:p>
        </p:txBody>
      </p:sp>
    </p:spTree>
    <p:extLst>
      <p:ext uri="{BB962C8B-B14F-4D97-AF65-F5344CB8AC3E}">
        <p14:creationId xmlns:p14="http://schemas.microsoft.com/office/powerpoint/2010/main" val="1160313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AF94689-504D-D14E-B890-813E0050C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20" y="0"/>
            <a:ext cx="836828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CF14C761-9D3D-854A-9894-088A62F2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1687"/>
            <a:ext cx="382997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/>
              <a:t>Monday 11 AM:</a:t>
            </a:r>
            <a:br>
              <a:rPr lang="en-US" sz="3600" b="1"/>
            </a:br>
            <a:br>
              <a:rPr lang="en-US" sz="3600" b="1"/>
            </a:br>
            <a:r>
              <a:rPr lang="en-US" sz="3600" b="1"/>
              <a:t>First Forecast With Accurate Path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C7312FA-5239-D64F-8FBC-7FA5A739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37" y="2990335"/>
            <a:ext cx="3839330" cy="3867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9D11F4-90DF-DD43-80AD-ADCDAC9EAE0C}"/>
              </a:ext>
            </a:extLst>
          </p:cNvPr>
          <p:cNvSpPr txBox="1"/>
          <p:nvPr/>
        </p:nvSpPr>
        <p:spPr>
          <a:xfrm>
            <a:off x="1742304" y="3059668"/>
            <a:ext cx="180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</a:rPr>
              <a:t>(2 Hours Earlier)</a:t>
            </a:r>
          </a:p>
        </p:txBody>
      </p:sp>
    </p:spTree>
    <p:extLst>
      <p:ext uri="{BB962C8B-B14F-4D97-AF65-F5344CB8AC3E}">
        <p14:creationId xmlns:p14="http://schemas.microsoft.com/office/powerpoint/2010/main" val="281751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AF94689-504D-D14E-B890-813E0050C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20" y="0"/>
            <a:ext cx="8368280" cy="685800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CF14C761-9D3D-854A-9894-088A62F2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1687"/>
            <a:ext cx="382997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/>
              <a:t>Monday 11 AM:</a:t>
            </a:r>
            <a:br>
              <a:rPr lang="en-US" sz="3600" b="1"/>
            </a:br>
            <a:br>
              <a:rPr lang="en-US" sz="3600" b="1"/>
            </a:br>
            <a:r>
              <a:rPr lang="en-US" sz="3600" b="1"/>
              <a:t>First Forecast With Accurate Path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C7312FA-5239-D64F-8FBC-7FA5A739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37" y="2990335"/>
            <a:ext cx="3839330" cy="3867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9D11F4-90DF-DD43-80AD-ADCDAC9EAE0C}"/>
              </a:ext>
            </a:extLst>
          </p:cNvPr>
          <p:cNvSpPr txBox="1"/>
          <p:nvPr/>
        </p:nvSpPr>
        <p:spPr>
          <a:xfrm>
            <a:off x="1742304" y="3059668"/>
            <a:ext cx="180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chemeClr val="bg1"/>
                </a:solidFill>
              </a:rPr>
              <a:t>(2 Hours Earlier)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6E3703-2702-0D49-8A61-E4D090267F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38" y="-31893"/>
            <a:ext cx="7051755" cy="3973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E74C9-63F8-474C-9A0B-D59D95291C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11" y="-1"/>
            <a:ext cx="4710820" cy="3941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B79886-85AA-3F40-9BD9-4AEA339534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641" y="3335247"/>
            <a:ext cx="4710819" cy="352275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567B5B-13BD-0046-9F25-B5CB6B68C09A}"/>
              </a:ext>
            </a:extLst>
          </p:cNvPr>
          <p:cNvCxnSpPr>
            <a:cxnSpLocks/>
          </p:cNvCxnSpPr>
          <p:nvPr/>
        </p:nvCxnSpPr>
        <p:spPr>
          <a:xfrm flipV="1">
            <a:off x="1136821" y="3632886"/>
            <a:ext cx="1601938" cy="1631093"/>
          </a:xfrm>
          <a:prstGeom prst="straightConnector1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461556-177D-5B40-8EA0-9187E33E536B}"/>
              </a:ext>
            </a:extLst>
          </p:cNvPr>
          <p:cNvCxnSpPr>
            <a:cxnSpLocks/>
          </p:cNvCxnSpPr>
          <p:nvPr/>
        </p:nvCxnSpPr>
        <p:spPr>
          <a:xfrm flipV="1">
            <a:off x="3264286" y="3228202"/>
            <a:ext cx="4381727" cy="1777286"/>
          </a:xfrm>
          <a:prstGeom prst="straightConnector1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DD9ABD-F45E-5C4E-AA47-89E28C2C6BE1}"/>
              </a:ext>
            </a:extLst>
          </p:cNvPr>
          <p:cNvCxnSpPr>
            <a:cxnSpLocks/>
          </p:cNvCxnSpPr>
          <p:nvPr/>
        </p:nvCxnSpPr>
        <p:spPr>
          <a:xfrm flipV="1">
            <a:off x="1136821" y="5648040"/>
            <a:ext cx="6585887" cy="548273"/>
          </a:xfrm>
          <a:prstGeom prst="straightConnector1">
            <a:avLst/>
          </a:prstGeom>
          <a:ln w="1270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61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ACD75-3F8A-A04F-9AE8-4303F3F2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345960" cy="803189"/>
          </a:xfrm>
        </p:spPr>
        <p:txBody>
          <a:bodyPr/>
          <a:lstStyle/>
          <a:p>
            <a:pPr algn="ctr"/>
            <a:r>
              <a:rPr lang="en-US" b="1" err="1"/>
              <a:t>UAlbany</a:t>
            </a:r>
            <a:r>
              <a:rPr lang="en-US" b="1"/>
              <a:t> Utility Dashboard Forecast</a:t>
            </a:r>
            <a:endParaRPr lang="en-US"/>
          </a:p>
        </p:txBody>
      </p:sp>
      <p:pic>
        <p:nvPicPr>
          <p:cNvPr id="4" name="Picture 3" descr="A screenshot of a map&#10;&#10;Description automatically generated">
            <a:extLst>
              <a:ext uri="{FF2B5EF4-FFF2-40B4-BE49-F238E27FC236}">
                <a16:creationId xmlns:a16="http://schemas.microsoft.com/office/drawing/2014/main" id="{8DD9BB20-BA76-E242-8626-29DE511F18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38200" y="803189"/>
            <a:ext cx="10345960" cy="605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28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875A2055-248B-8C4A-9C85-1197C4D09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73" y="0"/>
            <a:ext cx="1055125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08622-B598-5B49-AC37-D116E8CD0E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59" y="1475285"/>
            <a:ext cx="5271506" cy="5271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9C3F43-A995-F24D-AB95-F0B849BCC3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791" y="1475285"/>
            <a:ext cx="5382715" cy="53827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C73838-41F8-A84C-95FD-39432D07ADBC}"/>
              </a:ext>
            </a:extLst>
          </p:cNvPr>
          <p:cNvSpPr txBox="1"/>
          <p:nvPr/>
        </p:nvSpPr>
        <p:spPr>
          <a:xfrm>
            <a:off x="6956854" y="662457"/>
            <a:ext cx="411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(2 Day Outlook From Monday Morning)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4CE523-85FE-C44F-87DC-294A79928E87}"/>
              </a:ext>
            </a:extLst>
          </p:cNvPr>
          <p:cNvSpPr/>
          <p:nvPr/>
        </p:nvSpPr>
        <p:spPr>
          <a:xfrm>
            <a:off x="9218141" y="3699381"/>
            <a:ext cx="1986318" cy="1063904"/>
          </a:xfrm>
          <a:prstGeom prst="ellipse">
            <a:avLst/>
          </a:prstGeom>
          <a:solidFill>
            <a:srgbClr val="FF0000">
              <a:alpha val="0"/>
            </a:srgbClr>
          </a:solidFill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D4904-0FE0-924C-B101-C1BD99312759}"/>
              </a:ext>
            </a:extLst>
          </p:cNvPr>
          <p:cNvSpPr txBox="1"/>
          <p:nvPr/>
        </p:nvSpPr>
        <p:spPr>
          <a:xfrm>
            <a:off x="8736227" y="4674829"/>
            <a:ext cx="3187879" cy="707886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FF0000"/>
                </a:solidFill>
              </a:rPr>
              <a:t>60+ mph winds possible between 11AM-8PM</a:t>
            </a:r>
          </a:p>
        </p:txBody>
      </p:sp>
    </p:spTree>
    <p:extLst>
      <p:ext uri="{BB962C8B-B14F-4D97-AF65-F5344CB8AC3E}">
        <p14:creationId xmlns:p14="http://schemas.microsoft.com/office/powerpoint/2010/main" val="153004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467</Words>
  <Application>Microsoft Macintosh PowerPoint</Application>
  <PresentationFormat>Widescreen</PresentationFormat>
  <Paragraphs>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Isaias Retrospective</vt:lpstr>
      <vt:lpstr>The Forecast</vt:lpstr>
      <vt:lpstr>Thursday 5 PM: First Forecast With NY In The “Cone”</vt:lpstr>
      <vt:lpstr>Friday 11 PM:  First Forecast With A Track Crossing NY</vt:lpstr>
      <vt:lpstr>Sunday 5 AM:  First Forecast With A Track West Of NYC</vt:lpstr>
      <vt:lpstr>Monday 11 AM:  First Forecast With Accurate Path</vt:lpstr>
      <vt:lpstr>Monday 11 AM:  First Forecast With Accurate Path</vt:lpstr>
      <vt:lpstr>UAlbany Utility Dashboard Forecast</vt:lpstr>
      <vt:lpstr>PowerPoint Presentation</vt:lpstr>
      <vt:lpstr>PowerPoint Presentation</vt:lpstr>
      <vt:lpstr>What Happened  (By The NYS Mesonet)</vt:lpstr>
      <vt:lpstr>PowerPoint Presentation</vt:lpstr>
      <vt:lpstr>PowerPoint Presentation</vt:lpstr>
      <vt:lpstr>Why Was There So Much Damage In NYC?  1) A Combination of strong peak gusts (70+ mph)  2) Long duration of 40+ mph gusts (5 hours)  3) 40+ mph gusts from every direction between East  South  West  4) Very rare to see southeast winds this strong  </vt:lpstr>
      <vt:lpstr>PowerPoint Presentation</vt:lpstr>
      <vt:lpstr>PowerPoint Presentation</vt:lpstr>
      <vt:lpstr>UAlbany Engagement on Isaias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Isaias Retrospective</dc:title>
  <dc:creator>Bassill, Nicholas</dc:creator>
  <cp:lastModifiedBy>Bassill, Nicholas</cp:lastModifiedBy>
  <cp:revision>131</cp:revision>
  <dcterms:created xsi:type="dcterms:W3CDTF">2020-08-10T16:32:15Z</dcterms:created>
  <dcterms:modified xsi:type="dcterms:W3CDTF">2020-08-11T17:12:29Z</dcterms:modified>
</cp:coreProperties>
</file>